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63" r:id="rId2"/>
    <p:sldId id="265" r:id="rId3"/>
    <p:sldId id="270" r:id="rId4"/>
    <p:sldId id="302" r:id="rId5"/>
    <p:sldId id="301" r:id="rId6"/>
    <p:sldId id="303" r:id="rId7"/>
    <p:sldId id="304" r:id="rId8"/>
    <p:sldId id="267" r:id="rId9"/>
    <p:sldId id="268" r:id="rId10"/>
    <p:sldId id="271" r:id="rId11"/>
    <p:sldId id="272" r:id="rId12"/>
    <p:sldId id="273" r:id="rId13"/>
    <p:sldId id="282" r:id="rId14"/>
    <p:sldId id="283" r:id="rId15"/>
    <p:sldId id="284" r:id="rId16"/>
    <p:sldId id="285" r:id="rId17"/>
    <p:sldId id="286" r:id="rId18"/>
    <p:sldId id="287" r:id="rId19"/>
    <p:sldId id="288" r:id="rId20"/>
    <p:sldId id="289" r:id="rId21"/>
    <p:sldId id="290" r:id="rId22"/>
    <p:sldId id="291" r:id="rId23"/>
    <p:sldId id="276" r:id="rId24"/>
    <p:sldId id="292" r:id="rId25"/>
    <p:sldId id="278" r:id="rId26"/>
    <p:sldId id="293" r:id="rId27"/>
    <p:sldId id="296" r:id="rId28"/>
    <p:sldId id="297" r:id="rId29"/>
    <p:sldId id="295" r:id="rId30"/>
    <p:sldId id="298" r:id="rId31"/>
    <p:sldId id="299" r:id="rId32"/>
    <p:sldId id="334" r:id="rId33"/>
    <p:sldId id="335" r:id="rId34"/>
    <p:sldId id="336" r:id="rId35"/>
    <p:sldId id="337" r:id="rId36"/>
    <p:sldId id="338" r:id="rId37"/>
    <p:sldId id="339" r:id="rId38"/>
    <p:sldId id="340" r:id="rId39"/>
    <p:sldId id="314" r:id="rId40"/>
    <p:sldId id="319" r:id="rId41"/>
    <p:sldId id="320" r:id="rId42"/>
    <p:sldId id="300" r:id="rId43"/>
    <p:sldId id="305" r:id="rId44"/>
    <p:sldId id="306" r:id="rId45"/>
    <p:sldId id="307" r:id="rId46"/>
    <p:sldId id="308" r:id="rId47"/>
    <p:sldId id="309" r:id="rId48"/>
    <p:sldId id="310" r:id="rId49"/>
    <p:sldId id="311" r:id="rId50"/>
    <p:sldId id="312" r:id="rId51"/>
    <p:sldId id="313" r:id="rId52"/>
    <p:sldId id="315" r:id="rId53"/>
    <p:sldId id="316" r:id="rId54"/>
    <p:sldId id="317" r:id="rId55"/>
    <p:sldId id="318" r:id="rId56"/>
    <p:sldId id="323" r:id="rId57"/>
    <p:sldId id="324" r:id="rId58"/>
    <p:sldId id="321" r:id="rId59"/>
    <p:sldId id="322" r:id="rId60"/>
    <p:sldId id="325" r:id="rId61"/>
    <p:sldId id="326" r:id="rId62"/>
    <p:sldId id="327" r:id="rId63"/>
    <p:sldId id="328" r:id="rId64"/>
    <p:sldId id="329" r:id="rId65"/>
    <p:sldId id="330" r:id="rId66"/>
    <p:sldId id="331" r:id="rId67"/>
    <p:sldId id="332" r:id="rId68"/>
    <p:sldId id="333"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2" d="100"/>
          <a:sy n="132" d="100"/>
        </p:scale>
        <p:origin x="-17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350D08-973A-6A40-9C2A-0050423F453E}" type="doc">
      <dgm:prSet loTypeId="urn:microsoft.com/office/officeart/2005/8/layout/process1" loCatId="process" qsTypeId="urn:microsoft.com/office/officeart/2005/8/quickstyle/simple4" qsCatId="simple" csTypeId="urn:microsoft.com/office/officeart/2005/8/colors/accent1_2" csCatId="accent1" phldr="1"/>
      <dgm:spPr/>
      <dgm:t>
        <a:bodyPr/>
        <a:lstStyle/>
        <a:p>
          <a:endParaRPr lang="en-US"/>
        </a:p>
      </dgm:t>
    </dgm:pt>
    <dgm:pt modelId="{500324FA-ED8D-BC4D-AE51-B394809F2CEE}">
      <dgm:prSet phldrT="[Text]"/>
      <dgm:spPr/>
      <dgm:t>
        <a:bodyPr/>
        <a:lstStyle/>
        <a:p>
          <a:r>
            <a:rPr lang="en-US" dirty="0" smtClean="0"/>
            <a:t>Settlements</a:t>
          </a:r>
          <a:endParaRPr lang="en-US" dirty="0"/>
        </a:p>
      </dgm:t>
    </dgm:pt>
    <dgm:pt modelId="{5CBA1342-32EC-3340-B6F9-32C9778F87FE}" type="parTrans" cxnId="{CE9D94EF-25D4-2F48-B2EE-AE389D4917C7}">
      <dgm:prSet/>
      <dgm:spPr/>
      <dgm:t>
        <a:bodyPr/>
        <a:lstStyle/>
        <a:p>
          <a:endParaRPr lang="en-US"/>
        </a:p>
      </dgm:t>
    </dgm:pt>
    <dgm:pt modelId="{02286BC9-574E-CA4D-9AB2-5B38D51E5F50}" type="sibTrans" cxnId="{CE9D94EF-25D4-2F48-B2EE-AE389D4917C7}">
      <dgm:prSet/>
      <dgm:spPr/>
      <dgm:t>
        <a:bodyPr/>
        <a:lstStyle/>
        <a:p>
          <a:endParaRPr lang="en-US"/>
        </a:p>
      </dgm:t>
    </dgm:pt>
    <dgm:pt modelId="{C260C505-AD00-4E4B-A437-59A8E4E5F2F7}">
      <dgm:prSet phldrT="[Text]"/>
      <dgm:spPr/>
      <dgm:t>
        <a:bodyPr/>
        <a:lstStyle/>
        <a:p>
          <a:r>
            <a:rPr lang="en-US" dirty="0" smtClean="0"/>
            <a:t>(potential) settler mortality</a:t>
          </a:r>
          <a:endParaRPr lang="en-US" dirty="0"/>
        </a:p>
      </dgm:t>
    </dgm:pt>
    <dgm:pt modelId="{A7960030-00C7-7F40-B095-FF89744E4F55}" type="parTrans" cxnId="{BB7D7201-08CF-5648-BD71-B6809C97E635}">
      <dgm:prSet/>
      <dgm:spPr/>
      <dgm:t>
        <a:bodyPr/>
        <a:lstStyle/>
        <a:p>
          <a:endParaRPr lang="en-US"/>
        </a:p>
      </dgm:t>
    </dgm:pt>
    <dgm:pt modelId="{8E47205E-3B7B-014E-B42D-848CC4F80861}" type="sibTrans" cxnId="{BB7D7201-08CF-5648-BD71-B6809C97E635}">
      <dgm:prSet/>
      <dgm:spPr/>
      <dgm:t>
        <a:bodyPr/>
        <a:lstStyle/>
        <a:p>
          <a:endParaRPr lang="en-US"/>
        </a:p>
      </dgm:t>
    </dgm:pt>
    <dgm:pt modelId="{D0483DF2-B659-8D4A-844D-EAEBB6D895E0}">
      <dgm:prSet phldrT="[Text]"/>
      <dgm:spPr/>
      <dgm:t>
        <a:bodyPr/>
        <a:lstStyle/>
        <a:p>
          <a:r>
            <a:rPr lang="en-US" dirty="0" smtClean="0"/>
            <a:t>Early institutions</a:t>
          </a:r>
          <a:endParaRPr lang="en-US" dirty="0"/>
        </a:p>
      </dgm:t>
    </dgm:pt>
    <dgm:pt modelId="{5CA3C2F2-54D6-B546-B5EF-D99C5375831A}" type="parTrans" cxnId="{2752B0C4-AC88-5242-B682-37C9B43C3153}">
      <dgm:prSet/>
      <dgm:spPr/>
      <dgm:t>
        <a:bodyPr/>
        <a:lstStyle/>
        <a:p>
          <a:endParaRPr lang="en-US"/>
        </a:p>
      </dgm:t>
    </dgm:pt>
    <dgm:pt modelId="{BC068F1F-B7C9-5349-9B0A-8C211AED400D}" type="sibTrans" cxnId="{2752B0C4-AC88-5242-B682-37C9B43C3153}">
      <dgm:prSet/>
      <dgm:spPr/>
      <dgm:t>
        <a:bodyPr/>
        <a:lstStyle/>
        <a:p>
          <a:endParaRPr lang="en-US"/>
        </a:p>
      </dgm:t>
    </dgm:pt>
    <dgm:pt modelId="{EC21E267-314F-2143-A971-EB02B603A231}">
      <dgm:prSet phldrT="[Text]"/>
      <dgm:spPr/>
      <dgm:t>
        <a:bodyPr/>
        <a:lstStyle/>
        <a:p>
          <a:r>
            <a:rPr lang="en-US" dirty="0" smtClean="0"/>
            <a:t>Current institutions</a:t>
          </a:r>
          <a:endParaRPr lang="en-US" dirty="0"/>
        </a:p>
      </dgm:t>
    </dgm:pt>
    <dgm:pt modelId="{03693425-F424-C043-A822-2B0FE6282C43}" type="parTrans" cxnId="{389EBBD3-CCFB-3544-BC03-441175588916}">
      <dgm:prSet/>
      <dgm:spPr/>
      <dgm:t>
        <a:bodyPr/>
        <a:lstStyle/>
        <a:p>
          <a:endParaRPr lang="en-US"/>
        </a:p>
      </dgm:t>
    </dgm:pt>
    <dgm:pt modelId="{8690486D-B1BF-7F4F-83D4-085DF1D73BCC}" type="sibTrans" cxnId="{389EBBD3-CCFB-3544-BC03-441175588916}">
      <dgm:prSet/>
      <dgm:spPr/>
      <dgm:t>
        <a:bodyPr/>
        <a:lstStyle/>
        <a:p>
          <a:endParaRPr lang="en-US"/>
        </a:p>
      </dgm:t>
    </dgm:pt>
    <dgm:pt modelId="{A962CD4D-9433-F849-B4F3-6FE270A5475D}">
      <dgm:prSet phldrT="[Text]"/>
      <dgm:spPr/>
      <dgm:t>
        <a:bodyPr/>
        <a:lstStyle/>
        <a:p>
          <a:r>
            <a:rPr lang="en-US" dirty="0" smtClean="0"/>
            <a:t>Current economic performance</a:t>
          </a:r>
          <a:endParaRPr lang="en-US" dirty="0"/>
        </a:p>
      </dgm:t>
    </dgm:pt>
    <dgm:pt modelId="{50F9EB3C-C519-D44E-B000-547E0B12767D}" type="parTrans" cxnId="{E5FB6B37-F16D-6541-9F2B-5C5125F1C62C}">
      <dgm:prSet/>
      <dgm:spPr/>
      <dgm:t>
        <a:bodyPr/>
        <a:lstStyle/>
        <a:p>
          <a:endParaRPr lang="en-US"/>
        </a:p>
      </dgm:t>
    </dgm:pt>
    <dgm:pt modelId="{F510F874-5FEB-5B47-9211-D6D4185022CA}" type="sibTrans" cxnId="{E5FB6B37-F16D-6541-9F2B-5C5125F1C62C}">
      <dgm:prSet/>
      <dgm:spPr/>
      <dgm:t>
        <a:bodyPr/>
        <a:lstStyle/>
        <a:p>
          <a:endParaRPr lang="en-US"/>
        </a:p>
      </dgm:t>
    </dgm:pt>
    <dgm:pt modelId="{D943DFD9-5380-104A-A70C-4E8DEF213DF2}" type="pres">
      <dgm:prSet presAssocID="{BF350D08-973A-6A40-9C2A-0050423F453E}" presName="Name0" presStyleCnt="0">
        <dgm:presLayoutVars>
          <dgm:dir/>
          <dgm:resizeHandles val="exact"/>
        </dgm:presLayoutVars>
      </dgm:prSet>
      <dgm:spPr/>
      <dgm:t>
        <a:bodyPr/>
        <a:lstStyle/>
        <a:p>
          <a:endParaRPr lang="nb-NO"/>
        </a:p>
      </dgm:t>
    </dgm:pt>
    <dgm:pt modelId="{08E69EF2-7BEA-044E-9E19-CF68E0664BA9}" type="pres">
      <dgm:prSet presAssocID="{C260C505-AD00-4E4B-A437-59A8E4E5F2F7}" presName="node" presStyleLbl="node1" presStyleIdx="0" presStyleCnt="5">
        <dgm:presLayoutVars>
          <dgm:bulletEnabled val="1"/>
        </dgm:presLayoutVars>
      </dgm:prSet>
      <dgm:spPr/>
      <dgm:t>
        <a:bodyPr/>
        <a:lstStyle/>
        <a:p>
          <a:endParaRPr lang="en-US"/>
        </a:p>
      </dgm:t>
    </dgm:pt>
    <dgm:pt modelId="{F5110F33-9361-AF40-9F91-240E098721B5}" type="pres">
      <dgm:prSet presAssocID="{8E47205E-3B7B-014E-B42D-848CC4F80861}" presName="sibTrans" presStyleLbl="sibTrans2D1" presStyleIdx="0" presStyleCnt="4"/>
      <dgm:spPr/>
      <dgm:t>
        <a:bodyPr/>
        <a:lstStyle/>
        <a:p>
          <a:endParaRPr lang="nb-NO"/>
        </a:p>
      </dgm:t>
    </dgm:pt>
    <dgm:pt modelId="{ADFAC1D9-FB1A-C249-BD30-D07B33EBC0E3}" type="pres">
      <dgm:prSet presAssocID="{8E47205E-3B7B-014E-B42D-848CC4F80861}" presName="connectorText" presStyleLbl="sibTrans2D1" presStyleIdx="0" presStyleCnt="4"/>
      <dgm:spPr/>
      <dgm:t>
        <a:bodyPr/>
        <a:lstStyle/>
        <a:p>
          <a:endParaRPr lang="nb-NO"/>
        </a:p>
      </dgm:t>
    </dgm:pt>
    <dgm:pt modelId="{18C48216-9823-6A43-9C10-D9587DB36A35}" type="pres">
      <dgm:prSet presAssocID="{500324FA-ED8D-BC4D-AE51-B394809F2CEE}" presName="node" presStyleLbl="node1" presStyleIdx="1" presStyleCnt="5">
        <dgm:presLayoutVars>
          <dgm:bulletEnabled val="1"/>
        </dgm:presLayoutVars>
      </dgm:prSet>
      <dgm:spPr/>
      <dgm:t>
        <a:bodyPr/>
        <a:lstStyle/>
        <a:p>
          <a:endParaRPr lang="nb-NO"/>
        </a:p>
      </dgm:t>
    </dgm:pt>
    <dgm:pt modelId="{BF0C4470-54B1-7842-9286-E8DE4423D12B}" type="pres">
      <dgm:prSet presAssocID="{02286BC9-574E-CA4D-9AB2-5B38D51E5F50}" presName="sibTrans" presStyleLbl="sibTrans2D1" presStyleIdx="1" presStyleCnt="4"/>
      <dgm:spPr/>
      <dgm:t>
        <a:bodyPr/>
        <a:lstStyle/>
        <a:p>
          <a:endParaRPr lang="nb-NO"/>
        </a:p>
      </dgm:t>
    </dgm:pt>
    <dgm:pt modelId="{CE0AF419-0819-B04B-B75D-9A698CCD34AC}" type="pres">
      <dgm:prSet presAssocID="{02286BC9-574E-CA4D-9AB2-5B38D51E5F50}" presName="connectorText" presStyleLbl="sibTrans2D1" presStyleIdx="1" presStyleCnt="4"/>
      <dgm:spPr/>
      <dgm:t>
        <a:bodyPr/>
        <a:lstStyle/>
        <a:p>
          <a:endParaRPr lang="nb-NO"/>
        </a:p>
      </dgm:t>
    </dgm:pt>
    <dgm:pt modelId="{4EA48BB0-4407-244C-8576-01F51A9BE704}" type="pres">
      <dgm:prSet presAssocID="{D0483DF2-B659-8D4A-844D-EAEBB6D895E0}" presName="node" presStyleLbl="node1" presStyleIdx="2" presStyleCnt="5">
        <dgm:presLayoutVars>
          <dgm:bulletEnabled val="1"/>
        </dgm:presLayoutVars>
      </dgm:prSet>
      <dgm:spPr/>
      <dgm:t>
        <a:bodyPr/>
        <a:lstStyle/>
        <a:p>
          <a:endParaRPr lang="nb-NO"/>
        </a:p>
      </dgm:t>
    </dgm:pt>
    <dgm:pt modelId="{C820FB2E-9E1F-D645-82A3-9F354CBBC30B}" type="pres">
      <dgm:prSet presAssocID="{BC068F1F-B7C9-5349-9B0A-8C211AED400D}" presName="sibTrans" presStyleLbl="sibTrans2D1" presStyleIdx="2" presStyleCnt="4"/>
      <dgm:spPr/>
      <dgm:t>
        <a:bodyPr/>
        <a:lstStyle/>
        <a:p>
          <a:endParaRPr lang="nb-NO"/>
        </a:p>
      </dgm:t>
    </dgm:pt>
    <dgm:pt modelId="{3296F669-A99B-2C4B-872C-BF5EAFA5DF04}" type="pres">
      <dgm:prSet presAssocID="{BC068F1F-B7C9-5349-9B0A-8C211AED400D}" presName="connectorText" presStyleLbl="sibTrans2D1" presStyleIdx="2" presStyleCnt="4"/>
      <dgm:spPr/>
      <dgm:t>
        <a:bodyPr/>
        <a:lstStyle/>
        <a:p>
          <a:endParaRPr lang="nb-NO"/>
        </a:p>
      </dgm:t>
    </dgm:pt>
    <dgm:pt modelId="{9B4CC07F-7EEB-9A4D-A6B6-B1F928BC86D9}" type="pres">
      <dgm:prSet presAssocID="{EC21E267-314F-2143-A971-EB02B603A231}" presName="node" presStyleLbl="node1" presStyleIdx="3" presStyleCnt="5">
        <dgm:presLayoutVars>
          <dgm:bulletEnabled val="1"/>
        </dgm:presLayoutVars>
      </dgm:prSet>
      <dgm:spPr/>
      <dgm:t>
        <a:bodyPr/>
        <a:lstStyle/>
        <a:p>
          <a:endParaRPr lang="nb-NO"/>
        </a:p>
      </dgm:t>
    </dgm:pt>
    <dgm:pt modelId="{20646081-AAE4-6446-8823-3C6993ACA21D}" type="pres">
      <dgm:prSet presAssocID="{8690486D-B1BF-7F4F-83D4-085DF1D73BCC}" presName="sibTrans" presStyleLbl="sibTrans2D1" presStyleIdx="3" presStyleCnt="4"/>
      <dgm:spPr/>
      <dgm:t>
        <a:bodyPr/>
        <a:lstStyle/>
        <a:p>
          <a:endParaRPr lang="nb-NO"/>
        </a:p>
      </dgm:t>
    </dgm:pt>
    <dgm:pt modelId="{DF31F18E-514B-104E-84D6-4E6AA982106B}" type="pres">
      <dgm:prSet presAssocID="{8690486D-B1BF-7F4F-83D4-085DF1D73BCC}" presName="connectorText" presStyleLbl="sibTrans2D1" presStyleIdx="3" presStyleCnt="4"/>
      <dgm:spPr/>
      <dgm:t>
        <a:bodyPr/>
        <a:lstStyle/>
        <a:p>
          <a:endParaRPr lang="nb-NO"/>
        </a:p>
      </dgm:t>
    </dgm:pt>
    <dgm:pt modelId="{9B8C8CB8-4576-454E-BEB6-CE2EB5EB4D9E}" type="pres">
      <dgm:prSet presAssocID="{A962CD4D-9433-F849-B4F3-6FE270A5475D}" presName="node" presStyleLbl="node1" presStyleIdx="4" presStyleCnt="5">
        <dgm:presLayoutVars>
          <dgm:bulletEnabled val="1"/>
        </dgm:presLayoutVars>
      </dgm:prSet>
      <dgm:spPr/>
      <dgm:t>
        <a:bodyPr/>
        <a:lstStyle/>
        <a:p>
          <a:endParaRPr lang="nb-NO"/>
        </a:p>
      </dgm:t>
    </dgm:pt>
  </dgm:ptLst>
  <dgm:cxnLst>
    <dgm:cxn modelId="{CB7FC257-7D84-4A86-B678-2330F3BBDDBC}" type="presOf" srcId="{A962CD4D-9433-F849-B4F3-6FE270A5475D}" destId="{9B8C8CB8-4576-454E-BEB6-CE2EB5EB4D9E}" srcOrd="0" destOrd="0" presId="urn:microsoft.com/office/officeart/2005/8/layout/process1"/>
    <dgm:cxn modelId="{E5FB6B37-F16D-6541-9F2B-5C5125F1C62C}" srcId="{BF350D08-973A-6A40-9C2A-0050423F453E}" destId="{A962CD4D-9433-F849-B4F3-6FE270A5475D}" srcOrd="4" destOrd="0" parTransId="{50F9EB3C-C519-D44E-B000-547E0B12767D}" sibTransId="{F510F874-5FEB-5B47-9211-D6D4185022CA}"/>
    <dgm:cxn modelId="{9414D03F-0B68-4457-82DC-D04501CC4B23}" type="presOf" srcId="{02286BC9-574E-CA4D-9AB2-5B38D51E5F50}" destId="{CE0AF419-0819-B04B-B75D-9A698CCD34AC}" srcOrd="1" destOrd="0" presId="urn:microsoft.com/office/officeart/2005/8/layout/process1"/>
    <dgm:cxn modelId="{05B1F226-847D-439B-BBC3-C0141A17CCDE}" type="presOf" srcId="{BF350D08-973A-6A40-9C2A-0050423F453E}" destId="{D943DFD9-5380-104A-A70C-4E8DEF213DF2}" srcOrd="0" destOrd="0" presId="urn:microsoft.com/office/officeart/2005/8/layout/process1"/>
    <dgm:cxn modelId="{DB67AF44-2C85-4AA7-AD22-6512FBD51998}" type="presOf" srcId="{8690486D-B1BF-7F4F-83D4-085DF1D73BCC}" destId="{20646081-AAE4-6446-8823-3C6993ACA21D}" srcOrd="0" destOrd="0" presId="urn:microsoft.com/office/officeart/2005/8/layout/process1"/>
    <dgm:cxn modelId="{1772EA4F-AA3C-4F0E-8D3B-B3E3372FF97F}" type="presOf" srcId="{8E47205E-3B7B-014E-B42D-848CC4F80861}" destId="{ADFAC1D9-FB1A-C249-BD30-D07B33EBC0E3}" srcOrd="1" destOrd="0" presId="urn:microsoft.com/office/officeart/2005/8/layout/process1"/>
    <dgm:cxn modelId="{DBE60A5B-8A1C-47E6-B36B-7E61C44BB282}" type="presOf" srcId="{BC068F1F-B7C9-5349-9B0A-8C211AED400D}" destId="{3296F669-A99B-2C4B-872C-BF5EAFA5DF04}" srcOrd="1" destOrd="0" presId="urn:microsoft.com/office/officeart/2005/8/layout/process1"/>
    <dgm:cxn modelId="{42C3A534-A136-456E-96C2-A0193A7AC463}" type="presOf" srcId="{8E47205E-3B7B-014E-B42D-848CC4F80861}" destId="{F5110F33-9361-AF40-9F91-240E098721B5}" srcOrd="0" destOrd="0" presId="urn:microsoft.com/office/officeart/2005/8/layout/process1"/>
    <dgm:cxn modelId="{06649B95-1FE1-43C0-BFB6-EA54DEE0F84C}" type="presOf" srcId="{D0483DF2-B659-8D4A-844D-EAEBB6D895E0}" destId="{4EA48BB0-4407-244C-8576-01F51A9BE704}" srcOrd="0" destOrd="0" presId="urn:microsoft.com/office/officeart/2005/8/layout/process1"/>
    <dgm:cxn modelId="{BF1F3293-4B1D-432D-B324-BFDA8408822D}" type="presOf" srcId="{500324FA-ED8D-BC4D-AE51-B394809F2CEE}" destId="{18C48216-9823-6A43-9C10-D9587DB36A35}" srcOrd="0" destOrd="0" presId="urn:microsoft.com/office/officeart/2005/8/layout/process1"/>
    <dgm:cxn modelId="{099A0FED-D619-4FB8-B146-5EAF0BB583A9}" type="presOf" srcId="{EC21E267-314F-2143-A971-EB02B603A231}" destId="{9B4CC07F-7EEB-9A4D-A6B6-B1F928BC86D9}" srcOrd="0" destOrd="0" presId="urn:microsoft.com/office/officeart/2005/8/layout/process1"/>
    <dgm:cxn modelId="{389EBBD3-CCFB-3544-BC03-441175588916}" srcId="{BF350D08-973A-6A40-9C2A-0050423F453E}" destId="{EC21E267-314F-2143-A971-EB02B603A231}" srcOrd="3" destOrd="0" parTransId="{03693425-F424-C043-A822-2B0FE6282C43}" sibTransId="{8690486D-B1BF-7F4F-83D4-085DF1D73BCC}"/>
    <dgm:cxn modelId="{BB7D7201-08CF-5648-BD71-B6809C97E635}" srcId="{BF350D08-973A-6A40-9C2A-0050423F453E}" destId="{C260C505-AD00-4E4B-A437-59A8E4E5F2F7}" srcOrd="0" destOrd="0" parTransId="{A7960030-00C7-7F40-B095-FF89744E4F55}" sibTransId="{8E47205E-3B7B-014E-B42D-848CC4F80861}"/>
    <dgm:cxn modelId="{43CBAADA-1BCC-4C48-97EC-FFB2916C6B34}" type="presOf" srcId="{C260C505-AD00-4E4B-A437-59A8E4E5F2F7}" destId="{08E69EF2-7BEA-044E-9E19-CF68E0664BA9}" srcOrd="0" destOrd="0" presId="urn:microsoft.com/office/officeart/2005/8/layout/process1"/>
    <dgm:cxn modelId="{2752B0C4-AC88-5242-B682-37C9B43C3153}" srcId="{BF350D08-973A-6A40-9C2A-0050423F453E}" destId="{D0483DF2-B659-8D4A-844D-EAEBB6D895E0}" srcOrd="2" destOrd="0" parTransId="{5CA3C2F2-54D6-B546-B5EF-D99C5375831A}" sibTransId="{BC068F1F-B7C9-5349-9B0A-8C211AED400D}"/>
    <dgm:cxn modelId="{A00D1712-DAAE-47F6-8B17-62B339F72225}" type="presOf" srcId="{BC068F1F-B7C9-5349-9B0A-8C211AED400D}" destId="{C820FB2E-9E1F-D645-82A3-9F354CBBC30B}" srcOrd="0" destOrd="0" presId="urn:microsoft.com/office/officeart/2005/8/layout/process1"/>
    <dgm:cxn modelId="{09B7C448-2E23-4D3C-B40E-A997DBED2258}" type="presOf" srcId="{8690486D-B1BF-7F4F-83D4-085DF1D73BCC}" destId="{DF31F18E-514B-104E-84D6-4E6AA982106B}" srcOrd="1" destOrd="0" presId="urn:microsoft.com/office/officeart/2005/8/layout/process1"/>
    <dgm:cxn modelId="{7C165C35-59AC-4DA5-9D1C-E09DA325E480}" type="presOf" srcId="{02286BC9-574E-CA4D-9AB2-5B38D51E5F50}" destId="{BF0C4470-54B1-7842-9286-E8DE4423D12B}" srcOrd="0" destOrd="0" presId="urn:microsoft.com/office/officeart/2005/8/layout/process1"/>
    <dgm:cxn modelId="{CE9D94EF-25D4-2F48-B2EE-AE389D4917C7}" srcId="{BF350D08-973A-6A40-9C2A-0050423F453E}" destId="{500324FA-ED8D-BC4D-AE51-B394809F2CEE}" srcOrd="1" destOrd="0" parTransId="{5CBA1342-32EC-3340-B6F9-32C9778F87FE}" sibTransId="{02286BC9-574E-CA4D-9AB2-5B38D51E5F50}"/>
    <dgm:cxn modelId="{5DA22336-C9BD-44D6-B824-0D328BD22133}" type="presParOf" srcId="{D943DFD9-5380-104A-A70C-4E8DEF213DF2}" destId="{08E69EF2-7BEA-044E-9E19-CF68E0664BA9}" srcOrd="0" destOrd="0" presId="urn:microsoft.com/office/officeart/2005/8/layout/process1"/>
    <dgm:cxn modelId="{3D397DD4-635C-4B17-8A64-9486CC5FB908}" type="presParOf" srcId="{D943DFD9-5380-104A-A70C-4E8DEF213DF2}" destId="{F5110F33-9361-AF40-9F91-240E098721B5}" srcOrd="1" destOrd="0" presId="urn:microsoft.com/office/officeart/2005/8/layout/process1"/>
    <dgm:cxn modelId="{9B5FF3AF-235B-492C-96C6-54EDB3F1000C}" type="presParOf" srcId="{F5110F33-9361-AF40-9F91-240E098721B5}" destId="{ADFAC1D9-FB1A-C249-BD30-D07B33EBC0E3}" srcOrd="0" destOrd="0" presId="urn:microsoft.com/office/officeart/2005/8/layout/process1"/>
    <dgm:cxn modelId="{BC0231E0-DBD0-4F53-AB24-970975FEACD7}" type="presParOf" srcId="{D943DFD9-5380-104A-A70C-4E8DEF213DF2}" destId="{18C48216-9823-6A43-9C10-D9587DB36A35}" srcOrd="2" destOrd="0" presId="urn:microsoft.com/office/officeart/2005/8/layout/process1"/>
    <dgm:cxn modelId="{48162E2E-3F8E-4A38-9993-CDEC26EC0B07}" type="presParOf" srcId="{D943DFD9-5380-104A-A70C-4E8DEF213DF2}" destId="{BF0C4470-54B1-7842-9286-E8DE4423D12B}" srcOrd="3" destOrd="0" presId="urn:microsoft.com/office/officeart/2005/8/layout/process1"/>
    <dgm:cxn modelId="{5C4D806E-9E0C-46DB-94B3-A151A129943A}" type="presParOf" srcId="{BF0C4470-54B1-7842-9286-E8DE4423D12B}" destId="{CE0AF419-0819-B04B-B75D-9A698CCD34AC}" srcOrd="0" destOrd="0" presId="urn:microsoft.com/office/officeart/2005/8/layout/process1"/>
    <dgm:cxn modelId="{EF60EB60-A5A8-4BD7-8C28-F1BD3EFB8BD4}" type="presParOf" srcId="{D943DFD9-5380-104A-A70C-4E8DEF213DF2}" destId="{4EA48BB0-4407-244C-8576-01F51A9BE704}" srcOrd="4" destOrd="0" presId="urn:microsoft.com/office/officeart/2005/8/layout/process1"/>
    <dgm:cxn modelId="{7A8628D2-FA06-4C68-ACD0-2BB4E390C849}" type="presParOf" srcId="{D943DFD9-5380-104A-A70C-4E8DEF213DF2}" destId="{C820FB2E-9E1F-D645-82A3-9F354CBBC30B}" srcOrd="5" destOrd="0" presId="urn:microsoft.com/office/officeart/2005/8/layout/process1"/>
    <dgm:cxn modelId="{55A235A7-0B68-4B7B-8B0B-8A4B747CDAFE}" type="presParOf" srcId="{C820FB2E-9E1F-D645-82A3-9F354CBBC30B}" destId="{3296F669-A99B-2C4B-872C-BF5EAFA5DF04}" srcOrd="0" destOrd="0" presId="urn:microsoft.com/office/officeart/2005/8/layout/process1"/>
    <dgm:cxn modelId="{C0DE4094-2A67-4E92-9592-B10332451F1C}" type="presParOf" srcId="{D943DFD9-5380-104A-A70C-4E8DEF213DF2}" destId="{9B4CC07F-7EEB-9A4D-A6B6-B1F928BC86D9}" srcOrd="6" destOrd="0" presId="urn:microsoft.com/office/officeart/2005/8/layout/process1"/>
    <dgm:cxn modelId="{4CABC618-7928-4B7A-8929-B0355C79BDD6}" type="presParOf" srcId="{D943DFD9-5380-104A-A70C-4E8DEF213DF2}" destId="{20646081-AAE4-6446-8823-3C6993ACA21D}" srcOrd="7" destOrd="0" presId="urn:microsoft.com/office/officeart/2005/8/layout/process1"/>
    <dgm:cxn modelId="{80620C76-CC02-4E92-B49E-11FE0640BCE8}" type="presParOf" srcId="{20646081-AAE4-6446-8823-3C6993ACA21D}" destId="{DF31F18E-514B-104E-84D6-4E6AA982106B}" srcOrd="0" destOrd="0" presId="urn:microsoft.com/office/officeart/2005/8/layout/process1"/>
    <dgm:cxn modelId="{9F157418-5524-4780-BF2B-D5BC7A280A1E}" type="presParOf" srcId="{D943DFD9-5380-104A-A70C-4E8DEF213DF2}" destId="{9B8C8CB8-4576-454E-BEB6-CE2EB5EB4D9E}"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350D08-973A-6A40-9C2A-0050423F453E}" type="doc">
      <dgm:prSet loTypeId="urn:microsoft.com/office/officeart/2005/8/layout/process1" loCatId="process" qsTypeId="urn:microsoft.com/office/officeart/2005/8/quickstyle/simple4" qsCatId="simple" csTypeId="urn:microsoft.com/office/officeart/2005/8/colors/accent1_2" csCatId="accent1" phldr="1"/>
      <dgm:spPr/>
      <dgm:t>
        <a:bodyPr/>
        <a:lstStyle/>
        <a:p>
          <a:endParaRPr lang="en-US"/>
        </a:p>
      </dgm:t>
    </dgm:pt>
    <dgm:pt modelId="{500324FA-ED8D-BC4D-AE51-B394809F2CEE}">
      <dgm:prSet phldrT="[Text]"/>
      <dgm:spPr/>
      <dgm:t>
        <a:bodyPr/>
        <a:lstStyle/>
        <a:p>
          <a:r>
            <a:rPr lang="en-US" dirty="0" smtClean="0"/>
            <a:t>Settlements</a:t>
          </a:r>
          <a:endParaRPr lang="en-US" dirty="0"/>
        </a:p>
      </dgm:t>
    </dgm:pt>
    <dgm:pt modelId="{5CBA1342-32EC-3340-B6F9-32C9778F87FE}" type="parTrans" cxnId="{CE9D94EF-25D4-2F48-B2EE-AE389D4917C7}">
      <dgm:prSet/>
      <dgm:spPr/>
      <dgm:t>
        <a:bodyPr/>
        <a:lstStyle/>
        <a:p>
          <a:endParaRPr lang="en-US"/>
        </a:p>
      </dgm:t>
    </dgm:pt>
    <dgm:pt modelId="{02286BC9-574E-CA4D-9AB2-5B38D51E5F50}" type="sibTrans" cxnId="{CE9D94EF-25D4-2F48-B2EE-AE389D4917C7}">
      <dgm:prSet/>
      <dgm:spPr/>
      <dgm:t>
        <a:bodyPr/>
        <a:lstStyle/>
        <a:p>
          <a:endParaRPr lang="en-US"/>
        </a:p>
      </dgm:t>
    </dgm:pt>
    <dgm:pt modelId="{C260C505-AD00-4E4B-A437-59A8E4E5F2F7}">
      <dgm:prSet phldrT="[Text]"/>
      <dgm:spPr/>
      <dgm:t>
        <a:bodyPr/>
        <a:lstStyle/>
        <a:p>
          <a:r>
            <a:rPr lang="en-US" dirty="0" smtClean="0"/>
            <a:t>(potential) settler mortality</a:t>
          </a:r>
          <a:endParaRPr lang="en-US" dirty="0"/>
        </a:p>
      </dgm:t>
    </dgm:pt>
    <dgm:pt modelId="{A7960030-00C7-7F40-B095-FF89744E4F55}" type="parTrans" cxnId="{BB7D7201-08CF-5648-BD71-B6809C97E635}">
      <dgm:prSet/>
      <dgm:spPr/>
      <dgm:t>
        <a:bodyPr/>
        <a:lstStyle/>
        <a:p>
          <a:endParaRPr lang="en-US"/>
        </a:p>
      </dgm:t>
    </dgm:pt>
    <dgm:pt modelId="{8E47205E-3B7B-014E-B42D-848CC4F80861}" type="sibTrans" cxnId="{BB7D7201-08CF-5648-BD71-B6809C97E635}">
      <dgm:prSet/>
      <dgm:spPr/>
      <dgm:t>
        <a:bodyPr/>
        <a:lstStyle/>
        <a:p>
          <a:endParaRPr lang="en-US"/>
        </a:p>
      </dgm:t>
    </dgm:pt>
    <dgm:pt modelId="{D0483DF2-B659-8D4A-844D-EAEBB6D895E0}">
      <dgm:prSet phldrT="[Text]"/>
      <dgm:spPr/>
      <dgm:t>
        <a:bodyPr/>
        <a:lstStyle/>
        <a:p>
          <a:r>
            <a:rPr lang="en-US" dirty="0" smtClean="0"/>
            <a:t>Early institutions</a:t>
          </a:r>
          <a:endParaRPr lang="en-US" dirty="0"/>
        </a:p>
      </dgm:t>
    </dgm:pt>
    <dgm:pt modelId="{5CA3C2F2-54D6-B546-B5EF-D99C5375831A}" type="parTrans" cxnId="{2752B0C4-AC88-5242-B682-37C9B43C3153}">
      <dgm:prSet/>
      <dgm:spPr/>
      <dgm:t>
        <a:bodyPr/>
        <a:lstStyle/>
        <a:p>
          <a:endParaRPr lang="en-US"/>
        </a:p>
      </dgm:t>
    </dgm:pt>
    <dgm:pt modelId="{BC068F1F-B7C9-5349-9B0A-8C211AED400D}" type="sibTrans" cxnId="{2752B0C4-AC88-5242-B682-37C9B43C3153}">
      <dgm:prSet/>
      <dgm:spPr/>
      <dgm:t>
        <a:bodyPr/>
        <a:lstStyle/>
        <a:p>
          <a:endParaRPr lang="en-US"/>
        </a:p>
      </dgm:t>
    </dgm:pt>
    <dgm:pt modelId="{EC21E267-314F-2143-A971-EB02B603A231}">
      <dgm:prSet phldrT="[Text]"/>
      <dgm:spPr/>
      <dgm:t>
        <a:bodyPr/>
        <a:lstStyle/>
        <a:p>
          <a:r>
            <a:rPr lang="en-US" dirty="0" smtClean="0"/>
            <a:t>Current institutions</a:t>
          </a:r>
          <a:endParaRPr lang="en-US" dirty="0"/>
        </a:p>
      </dgm:t>
    </dgm:pt>
    <dgm:pt modelId="{03693425-F424-C043-A822-2B0FE6282C43}" type="parTrans" cxnId="{389EBBD3-CCFB-3544-BC03-441175588916}">
      <dgm:prSet/>
      <dgm:spPr/>
      <dgm:t>
        <a:bodyPr/>
        <a:lstStyle/>
        <a:p>
          <a:endParaRPr lang="en-US"/>
        </a:p>
      </dgm:t>
    </dgm:pt>
    <dgm:pt modelId="{8690486D-B1BF-7F4F-83D4-085DF1D73BCC}" type="sibTrans" cxnId="{389EBBD3-CCFB-3544-BC03-441175588916}">
      <dgm:prSet/>
      <dgm:spPr/>
      <dgm:t>
        <a:bodyPr/>
        <a:lstStyle/>
        <a:p>
          <a:endParaRPr lang="en-US"/>
        </a:p>
      </dgm:t>
    </dgm:pt>
    <dgm:pt modelId="{A962CD4D-9433-F849-B4F3-6FE270A5475D}">
      <dgm:prSet phldrT="[Text]"/>
      <dgm:spPr/>
      <dgm:t>
        <a:bodyPr/>
        <a:lstStyle/>
        <a:p>
          <a:r>
            <a:rPr lang="en-US" dirty="0" smtClean="0"/>
            <a:t>Current economic performance</a:t>
          </a:r>
          <a:endParaRPr lang="en-US" dirty="0"/>
        </a:p>
      </dgm:t>
    </dgm:pt>
    <dgm:pt modelId="{50F9EB3C-C519-D44E-B000-547E0B12767D}" type="parTrans" cxnId="{E5FB6B37-F16D-6541-9F2B-5C5125F1C62C}">
      <dgm:prSet/>
      <dgm:spPr/>
      <dgm:t>
        <a:bodyPr/>
        <a:lstStyle/>
        <a:p>
          <a:endParaRPr lang="en-US"/>
        </a:p>
      </dgm:t>
    </dgm:pt>
    <dgm:pt modelId="{F510F874-5FEB-5B47-9211-D6D4185022CA}" type="sibTrans" cxnId="{E5FB6B37-F16D-6541-9F2B-5C5125F1C62C}">
      <dgm:prSet/>
      <dgm:spPr/>
      <dgm:t>
        <a:bodyPr/>
        <a:lstStyle/>
        <a:p>
          <a:endParaRPr lang="en-US"/>
        </a:p>
      </dgm:t>
    </dgm:pt>
    <dgm:pt modelId="{D943DFD9-5380-104A-A70C-4E8DEF213DF2}" type="pres">
      <dgm:prSet presAssocID="{BF350D08-973A-6A40-9C2A-0050423F453E}" presName="Name0" presStyleCnt="0">
        <dgm:presLayoutVars>
          <dgm:dir/>
          <dgm:resizeHandles val="exact"/>
        </dgm:presLayoutVars>
      </dgm:prSet>
      <dgm:spPr/>
      <dgm:t>
        <a:bodyPr/>
        <a:lstStyle/>
        <a:p>
          <a:endParaRPr lang="nb-NO"/>
        </a:p>
      </dgm:t>
    </dgm:pt>
    <dgm:pt modelId="{08E69EF2-7BEA-044E-9E19-CF68E0664BA9}" type="pres">
      <dgm:prSet presAssocID="{C260C505-AD00-4E4B-A437-59A8E4E5F2F7}" presName="node" presStyleLbl="node1" presStyleIdx="0" presStyleCnt="5">
        <dgm:presLayoutVars>
          <dgm:bulletEnabled val="1"/>
        </dgm:presLayoutVars>
      </dgm:prSet>
      <dgm:spPr/>
      <dgm:t>
        <a:bodyPr/>
        <a:lstStyle/>
        <a:p>
          <a:endParaRPr lang="en-US"/>
        </a:p>
      </dgm:t>
    </dgm:pt>
    <dgm:pt modelId="{F5110F33-9361-AF40-9F91-240E098721B5}" type="pres">
      <dgm:prSet presAssocID="{8E47205E-3B7B-014E-B42D-848CC4F80861}" presName="sibTrans" presStyleLbl="sibTrans2D1" presStyleIdx="0" presStyleCnt="4"/>
      <dgm:spPr/>
      <dgm:t>
        <a:bodyPr/>
        <a:lstStyle/>
        <a:p>
          <a:endParaRPr lang="nb-NO"/>
        </a:p>
      </dgm:t>
    </dgm:pt>
    <dgm:pt modelId="{ADFAC1D9-FB1A-C249-BD30-D07B33EBC0E3}" type="pres">
      <dgm:prSet presAssocID="{8E47205E-3B7B-014E-B42D-848CC4F80861}" presName="connectorText" presStyleLbl="sibTrans2D1" presStyleIdx="0" presStyleCnt="4"/>
      <dgm:spPr/>
      <dgm:t>
        <a:bodyPr/>
        <a:lstStyle/>
        <a:p>
          <a:endParaRPr lang="nb-NO"/>
        </a:p>
      </dgm:t>
    </dgm:pt>
    <dgm:pt modelId="{18C48216-9823-6A43-9C10-D9587DB36A35}" type="pres">
      <dgm:prSet presAssocID="{500324FA-ED8D-BC4D-AE51-B394809F2CEE}" presName="node" presStyleLbl="node1" presStyleIdx="1" presStyleCnt="5">
        <dgm:presLayoutVars>
          <dgm:bulletEnabled val="1"/>
        </dgm:presLayoutVars>
      </dgm:prSet>
      <dgm:spPr/>
      <dgm:t>
        <a:bodyPr/>
        <a:lstStyle/>
        <a:p>
          <a:endParaRPr lang="nb-NO"/>
        </a:p>
      </dgm:t>
    </dgm:pt>
    <dgm:pt modelId="{BF0C4470-54B1-7842-9286-E8DE4423D12B}" type="pres">
      <dgm:prSet presAssocID="{02286BC9-574E-CA4D-9AB2-5B38D51E5F50}" presName="sibTrans" presStyleLbl="sibTrans2D1" presStyleIdx="1" presStyleCnt="4"/>
      <dgm:spPr/>
      <dgm:t>
        <a:bodyPr/>
        <a:lstStyle/>
        <a:p>
          <a:endParaRPr lang="nb-NO"/>
        </a:p>
      </dgm:t>
    </dgm:pt>
    <dgm:pt modelId="{CE0AF419-0819-B04B-B75D-9A698CCD34AC}" type="pres">
      <dgm:prSet presAssocID="{02286BC9-574E-CA4D-9AB2-5B38D51E5F50}" presName="connectorText" presStyleLbl="sibTrans2D1" presStyleIdx="1" presStyleCnt="4"/>
      <dgm:spPr/>
      <dgm:t>
        <a:bodyPr/>
        <a:lstStyle/>
        <a:p>
          <a:endParaRPr lang="nb-NO"/>
        </a:p>
      </dgm:t>
    </dgm:pt>
    <dgm:pt modelId="{4EA48BB0-4407-244C-8576-01F51A9BE704}" type="pres">
      <dgm:prSet presAssocID="{D0483DF2-B659-8D4A-844D-EAEBB6D895E0}" presName="node" presStyleLbl="node1" presStyleIdx="2" presStyleCnt="5">
        <dgm:presLayoutVars>
          <dgm:bulletEnabled val="1"/>
        </dgm:presLayoutVars>
      </dgm:prSet>
      <dgm:spPr/>
      <dgm:t>
        <a:bodyPr/>
        <a:lstStyle/>
        <a:p>
          <a:endParaRPr lang="nb-NO"/>
        </a:p>
      </dgm:t>
    </dgm:pt>
    <dgm:pt modelId="{C820FB2E-9E1F-D645-82A3-9F354CBBC30B}" type="pres">
      <dgm:prSet presAssocID="{BC068F1F-B7C9-5349-9B0A-8C211AED400D}" presName="sibTrans" presStyleLbl="sibTrans2D1" presStyleIdx="2" presStyleCnt="4"/>
      <dgm:spPr/>
      <dgm:t>
        <a:bodyPr/>
        <a:lstStyle/>
        <a:p>
          <a:endParaRPr lang="nb-NO"/>
        </a:p>
      </dgm:t>
    </dgm:pt>
    <dgm:pt modelId="{3296F669-A99B-2C4B-872C-BF5EAFA5DF04}" type="pres">
      <dgm:prSet presAssocID="{BC068F1F-B7C9-5349-9B0A-8C211AED400D}" presName="connectorText" presStyleLbl="sibTrans2D1" presStyleIdx="2" presStyleCnt="4"/>
      <dgm:spPr/>
      <dgm:t>
        <a:bodyPr/>
        <a:lstStyle/>
        <a:p>
          <a:endParaRPr lang="nb-NO"/>
        </a:p>
      </dgm:t>
    </dgm:pt>
    <dgm:pt modelId="{9B4CC07F-7EEB-9A4D-A6B6-B1F928BC86D9}" type="pres">
      <dgm:prSet presAssocID="{EC21E267-314F-2143-A971-EB02B603A231}" presName="node" presStyleLbl="node1" presStyleIdx="3" presStyleCnt="5">
        <dgm:presLayoutVars>
          <dgm:bulletEnabled val="1"/>
        </dgm:presLayoutVars>
      </dgm:prSet>
      <dgm:spPr/>
      <dgm:t>
        <a:bodyPr/>
        <a:lstStyle/>
        <a:p>
          <a:endParaRPr lang="nb-NO"/>
        </a:p>
      </dgm:t>
    </dgm:pt>
    <dgm:pt modelId="{20646081-AAE4-6446-8823-3C6993ACA21D}" type="pres">
      <dgm:prSet presAssocID="{8690486D-B1BF-7F4F-83D4-085DF1D73BCC}" presName="sibTrans" presStyleLbl="sibTrans2D1" presStyleIdx="3" presStyleCnt="4"/>
      <dgm:spPr/>
      <dgm:t>
        <a:bodyPr/>
        <a:lstStyle/>
        <a:p>
          <a:endParaRPr lang="nb-NO"/>
        </a:p>
      </dgm:t>
    </dgm:pt>
    <dgm:pt modelId="{DF31F18E-514B-104E-84D6-4E6AA982106B}" type="pres">
      <dgm:prSet presAssocID="{8690486D-B1BF-7F4F-83D4-085DF1D73BCC}" presName="connectorText" presStyleLbl="sibTrans2D1" presStyleIdx="3" presStyleCnt="4"/>
      <dgm:spPr/>
      <dgm:t>
        <a:bodyPr/>
        <a:lstStyle/>
        <a:p>
          <a:endParaRPr lang="nb-NO"/>
        </a:p>
      </dgm:t>
    </dgm:pt>
    <dgm:pt modelId="{9B8C8CB8-4576-454E-BEB6-CE2EB5EB4D9E}" type="pres">
      <dgm:prSet presAssocID="{A962CD4D-9433-F849-B4F3-6FE270A5475D}" presName="node" presStyleLbl="node1" presStyleIdx="4" presStyleCnt="5">
        <dgm:presLayoutVars>
          <dgm:bulletEnabled val="1"/>
        </dgm:presLayoutVars>
      </dgm:prSet>
      <dgm:spPr/>
      <dgm:t>
        <a:bodyPr/>
        <a:lstStyle/>
        <a:p>
          <a:endParaRPr lang="nb-NO"/>
        </a:p>
      </dgm:t>
    </dgm:pt>
  </dgm:ptLst>
  <dgm:cxnLst>
    <dgm:cxn modelId="{E5FB6B37-F16D-6541-9F2B-5C5125F1C62C}" srcId="{BF350D08-973A-6A40-9C2A-0050423F453E}" destId="{A962CD4D-9433-F849-B4F3-6FE270A5475D}" srcOrd="4" destOrd="0" parTransId="{50F9EB3C-C519-D44E-B000-547E0B12767D}" sibTransId="{F510F874-5FEB-5B47-9211-D6D4185022CA}"/>
    <dgm:cxn modelId="{F9F4C0C6-50EB-49B8-AE20-6100401C8730}" type="presOf" srcId="{BC068F1F-B7C9-5349-9B0A-8C211AED400D}" destId="{3296F669-A99B-2C4B-872C-BF5EAFA5DF04}" srcOrd="1" destOrd="0" presId="urn:microsoft.com/office/officeart/2005/8/layout/process1"/>
    <dgm:cxn modelId="{B51BAC0A-6260-4847-ABE6-3477FCA5D3D6}" type="presOf" srcId="{8690486D-B1BF-7F4F-83D4-085DF1D73BCC}" destId="{DF31F18E-514B-104E-84D6-4E6AA982106B}" srcOrd="1" destOrd="0" presId="urn:microsoft.com/office/officeart/2005/8/layout/process1"/>
    <dgm:cxn modelId="{A7209DC1-C85A-41F6-AF1C-2D68F8770D56}" type="presOf" srcId="{BC068F1F-B7C9-5349-9B0A-8C211AED400D}" destId="{C820FB2E-9E1F-D645-82A3-9F354CBBC30B}" srcOrd="0" destOrd="0" presId="urn:microsoft.com/office/officeart/2005/8/layout/process1"/>
    <dgm:cxn modelId="{38DA0FFF-CEDD-4F33-9A02-08241E25B925}" type="presOf" srcId="{02286BC9-574E-CA4D-9AB2-5B38D51E5F50}" destId="{BF0C4470-54B1-7842-9286-E8DE4423D12B}" srcOrd="0" destOrd="0" presId="urn:microsoft.com/office/officeart/2005/8/layout/process1"/>
    <dgm:cxn modelId="{0A4D7FA1-E507-4D2E-9D55-4A1F7CA36506}" type="presOf" srcId="{8E47205E-3B7B-014E-B42D-848CC4F80861}" destId="{ADFAC1D9-FB1A-C249-BD30-D07B33EBC0E3}" srcOrd="1" destOrd="0" presId="urn:microsoft.com/office/officeart/2005/8/layout/process1"/>
    <dgm:cxn modelId="{A3D8BE36-95B7-4093-9450-652DA20213A7}" type="presOf" srcId="{EC21E267-314F-2143-A971-EB02B603A231}" destId="{9B4CC07F-7EEB-9A4D-A6B6-B1F928BC86D9}" srcOrd="0" destOrd="0" presId="urn:microsoft.com/office/officeart/2005/8/layout/process1"/>
    <dgm:cxn modelId="{D7A8BF99-FBB3-4955-86BE-EA4C294727E4}" type="presOf" srcId="{02286BC9-574E-CA4D-9AB2-5B38D51E5F50}" destId="{CE0AF419-0819-B04B-B75D-9A698CCD34AC}" srcOrd="1" destOrd="0" presId="urn:microsoft.com/office/officeart/2005/8/layout/process1"/>
    <dgm:cxn modelId="{D42D47FD-A659-4195-8D47-27A595306D54}" type="presOf" srcId="{BF350D08-973A-6A40-9C2A-0050423F453E}" destId="{D943DFD9-5380-104A-A70C-4E8DEF213DF2}" srcOrd="0" destOrd="0" presId="urn:microsoft.com/office/officeart/2005/8/layout/process1"/>
    <dgm:cxn modelId="{389EBBD3-CCFB-3544-BC03-441175588916}" srcId="{BF350D08-973A-6A40-9C2A-0050423F453E}" destId="{EC21E267-314F-2143-A971-EB02B603A231}" srcOrd="3" destOrd="0" parTransId="{03693425-F424-C043-A822-2B0FE6282C43}" sibTransId="{8690486D-B1BF-7F4F-83D4-085DF1D73BCC}"/>
    <dgm:cxn modelId="{BB7D7201-08CF-5648-BD71-B6809C97E635}" srcId="{BF350D08-973A-6A40-9C2A-0050423F453E}" destId="{C260C505-AD00-4E4B-A437-59A8E4E5F2F7}" srcOrd="0" destOrd="0" parTransId="{A7960030-00C7-7F40-B095-FF89744E4F55}" sibTransId="{8E47205E-3B7B-014E-B42D-848CC4F80861}"/>
    <dgm:cxn modelId="{F5677D3D-12A8-4FF1-BF2A-0E88F1F303AA}" type="presOf" srcId="{8E47205E-3B7B-014E-B42D-848CC4F80861}" destId="{F5110F33-9361-AF40-9F91-240E098721B5}" srcOrd="0" destOrd="0" presId="urn:microsoft.com/office/officeart/2005/8/layout/process1"/>
    <dgm:cxn modelId="{E5662412-E5CF-4124-9541-3BB7E5571E25}" type="presOf" srcId="{500324FA-ED8D-BC4D-AE51-B394809F2CEE}" destId="{18C48216-9823-6A43-9C10-D9587DB36A35}" srcOrd="0" destOrd="0" presId="urn:microsoft.com/office/officeart/2005/8/layout/process1"/>
    <dgm:cxn modelId="{0E7B0CE6-C8F5-4B43-B053-8ED2A0E7071F}" type="presOf" srcId="{D0483DF2-B659-8D4A-844D-EAEBB6D895E0}" destId="{4EA48BB0-4407-244C-8576-01F51A9BE704}" srcOrd="0" destOrd="0" presId="urn:microsoft.com/office/officeart/2005/8/layout/process1"/>
    <dgm:cxn modelId="{24BDC2CD-3780-439E-BD04-C94B7CDC937D}" type="presOf" srcId="{C260C505-AD00-4E4B-A437-59A8E4E5F2F7}" destId="{08E69EF2-7BEA-044E-9E19-CF68E0664BA9}" srcOrd="0" destOrd="0" presId="urn:microsoft.com/office/officeart/2005/8/layout/process1"/>
    <dgm:cxn modelId="{2752B0C4-AC88-5242-B682-37C9B43C3153}" srcId="{BF350D08-973A-6A40-9C2A-0050423F453E}" destId="{D0483DF2-B659-8D4A-844D-EAEBB6D895E0}" srcOrd="2" destOrd="0" parTransId="{5CA3C2F2-54D6-B546-B5EF-D99C5375831A}" sibTransId="{BC068F1F-B7C9-5349-9B0A-8C211AED400D}"/>
    <dgm:cxn modelId="{E51990CD-52A3-4DD9-974F-BB128AA40907}" type="presOf" srcId="{A962CD4D-9433-F849-B4F3-6FE270A5475D}" destId="{9B8C8CB8-4576-454E-BEB6-CE2EB5EB4D9E}" srcOrd="0" destOrd="0" presId="urn:microsoft.com/office/officeart/2005/8/layout/process1"/>
    <dgm:cxn modelId="{959CEA82-9A5D-45D0-860D-E1E01E473262}" type="presOf" srcId="{8690486D-B1BF-7F4F-83D4-085DF1D73BCC}" destId="{20646081-AAE4-6446-8823-3C6993ACA21D}" srcOrd="0" destOrd="0" presId="urn:microsoft.com/office/officeart/2005/8/layout/process1"/>
    <dgm:cxn modelId="{CE9D94EF-25D4-2F48-B2EE-AE389D4917C7}" srcId="{BF350D08-973A-6A40-9C2A-0050423F453E}" destId="{500324FA-ED8D-BC4D-AE51-B394809F2CEE}" srcOrd="1" destOrd="0" parTransId="{5CBA1342-32EC-3340-B6F9-32C9778F87FE}" sibTransId="{02286BC9-574E-CA4D-9AB2-5B38D51E5F50}"/>
    <dgm:cxn modelId="{D6F7C20A-798B-414B-9BDF-E37E2D8AFED5}" type="presParOf" srcId="{D943DFD9-5380-104A-A70C-4E8DEF213DF2}" destId="{08E69EF2-7BEA-044E-9E19-CF68E0664BA9}" srcOrd="0" destOrd="0" presId="urn:microsoft.com/office/officeart/2005/8/layout/process1"/>
    <dgm:cxn modelId="{9D3F8F39-1427-4C08-84F9-FE89EDC26E54}" type="presParOf" srcId="{D943DFD9-5380-104A-A70C-4E8DEF213DF2}" destId="{F5110F33-9361-AF40-9F91-240E098721B5}" srcOrd="1" destOrd="0" presId="urn:microsoft.com/office/officeart/2005/8/layout/process1"/>
    <dgm:cxn modelId="{86AD3370-BA92-47D0-A505-7B7CD1550A76}" type="presParOf" srcId="{F5110F33-9361-AF40-9F91-240E098721B5}" destId="{ADFAC1D9-FB1A-C249-BD30-D07B33EBC0E3}" srcOrd="0" destOrd="0" presId="urn:microsoft.com/office/officeart/2005/8/layout/process1"/>
    <dgm:cxn modelId="{084B939D-3271-4C9C-BC73-182B041ADB21}" type="presParOf" srcId="{D943DFD9-5380-104A-A70C-4E8DEF213DF2}" destId="{18C48216-9823-6A43-9C10-D9587DB36A35}" srcOrd="2" destOrd="0" presId="urn:microsoft.com/office/officeart/2005/8/layout/process1"/>
    <dgm:cxn modelId="{4FAC9D0D-3107-4FC6-B4AA-1C59C6A3D0D0}" type="presParOf" srcId="{D943DFD9-5380-104A-A70C-4E8DEF213DF2}" destId="{BF0C4470-54B1-7842-9286-E8DE4423D12B}" srcOrd="3" destOrd="0" presId="urn:microsoft.com/office/officeart/2005/8/layout/process1"/>
    <dgm:cxn modelId="{C0BEF3ED-E7D2-4CA4-99B5-66BBE75BA5BA}" type="presParOf" srcId="{BF0C4470-54B1-7842-9286-E8DE4423D12B}" destId="{CE0AF419-0819-B04B-B75D-9A698CCD34AC}" srcOrd="0" destOrd="0" presId="urn:microsoft.com/office/officeart/2005/8/layout/process1"/>
    <dgm:cxn modelId="{75EE0F50-CE3E-4B50-996B-F2A6AF488138}" type="presParOf" srcId="{D943DFD9-5380-104A-A70C-4E8DEF213DF2}" destId="{4EA48BB0-4407-244C-8576-01F51A9BE704}" srcOrd="4" destOrd="0" presId="urn:microsoft.com/office/officeart/2005/8/layout/process1"/>
    <dgm:cxn modelId="{947F60E4-C8E5-4DD7-AC76-34B6220315BE}" type="presParOf" srcId="{D943DFD9-5380-104A-A70C-4E8DEF213DF2}" destId="{C820FB2E-9E1F-D645-82A3-9F354CBBC30B}" srcOrd="5" destOrd="0" presId="urn:microsoft.com/office/officeart/2005/8/layout/process1"/>
    <dgm:cxn modelId="{A183239C-B1FC-4A59-AD1C-8187C1B4DE54}" type="presParOf" srcId="{C820FB2E-9E1F-D645-82A3-9F354CBBC30B}" destId="{3296F669-A99B-2C4B-872C-BF5EAFA5DF04}" srcOrd="0" destOrd="0" presId="urn:microsoft.com/office/officeart/2005/8/layout/process1"/>
    <dgm:cxn modelId="{4FA78E85-E8CD-4A84-AB0E-CA8B14059309}" type="presParOf" srcId="{D943DFD9-5380-104A-A70C-4E8DEF213DF2}" destId="{9B4CC07F-7EEB-9A4D-A6B6-B1F928BC86D9}" srcOrd="6" destOrd="0" presId="urn:microsoft.com/office/officeart/2005/8/layout/process1"/>
    <dgm:cxn modelId="{D18244E4-0AC4-4FF6-8840-6D68103DC213}" type="presParOf" srcId="{D943DFD9-5380-104A-A70C-4E8DEF213DF2}" destId="{20646081-AAE4-6446-8823-3C6993ACA21D}" srcOrd="7" destOrd="0" presId="urn:microsoft.com/office/officeart/2005/8/layout/process1"/>
    <dgm:cxn modelId="{67AE8E3F-7E01-4222-AD1C-6D5C066FB4D9}" type="presParOf" srcId="{20646081-AAE4-6446-8823-3C6993ACA21D}" destId="{DF31F18E-514B-104E-84D6-4E6AA982106B}" srcOrd="0" destOrd="0" presId="urn:microsoft.com/office/officeart/2005/8/layout/process1"/>
    <dgm:cxn modelId="{D488DE4D-17CF-40A8-AA52-3F4D67CCD45B}" type="presParOf" srcId="{D943DFD9-5380-104A-A70C-4E8DEF213DF2}" destId="{9B8C8CB8-4576-454E-BEB6-CE2EB5EB4D9E}"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69EF2-7BEA-044E-9E19-CF68E0664BA9}">
      <dsp:nvSpPr>
        <dsp:cNvPr id="0" name=""/>
        <dsp:cNvSpPr/>
      </dsp:nvSpPr>
      <dsp:spPr>
        <a:xfrm>
          <a:off x="4219" y="551533"/>
          <a:ext cx="1307957" cy="85834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(potential) settler mortality</a:t>
          </a:r>
          <a:endParaRPr lang="en-US" sz="1600" kern="1200" dirty="0"/>
        </a:p>
      </dsp:txBody>
      <dsp:txXfrm>
        <a:off x="29359" y="576673"/>
        <a:ext cx="1257677" cy="808067"/>
      </dsp:txXfrm>
    </dsp:sp>
    <dsp:sp modelId="{F5110F33-9361-AF40-9F91-240E098721B5}">
      <dsp:nvSpPr>
        <dsp:cNvPr id="0" name=""/>
        <dsp:cNvSpPr/>
      </dsp:nvSpPr>
      <dsp:spPr>
        <a:xfrm>
          <a:off x="1442972" y="818520"/>
          <a:ext cx="277287" cy="32437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442972" y="883395"/>
        <a:ext cx="194101" cy="194623"/>
      </dsp:txXfrm>
    </dsp:sp>
    <dsp:sp modelId="{18C48216-9823-6A43-9C10-D9587DB36A35}">
      <dsp:nvSpPr>
        <dsp:cNvPr id="0" name=""/>
        <dsp:cNvSpPr/>
      </dsp:nvSpPr>
      <dsp:spPr>
        <a:xfrm>
          <a:off x="1835360" y="551533"/>
          <a:ext cx="1307957" cy="85834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Settlements</a:t>
          </a:r>
          <a:endParaRPr lang="en-US" sz="1600" kern="1200" dirty="0"/>
        </a:p>
      </dsp:txBody>
      <dsp:txXfrm>
        <a:off x="1860500" y="576673"/>
        <a:ext cx="1257677" cy="808067"/>
      </dsp:txXfrm>
    </dsp:sp>
    <dsp:sp modelId="{BF0C4470-54B1-7842-9286-E8DE4423D12B}">
      <dsp:nvSpPr>
        <dsp:cNvPr id="0" name=""/>
        <dsp:cNvSpPr/>
      </dsp:nvSpPr>
      <dsp:spPr>
        <a:xfrm>
          <a:off x="3274113" y="818520"/>
          <a:ext cx="277287" cy="32437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274113" y="883395"/>
        <a:ext cx="194101" cy="194623"/>
      </dsp:txXfrm>
    </dsp:sp>
    <dsp:sp modelId="{4EA48BB0-4407-244C-8576-01F51A9BE704}">
      <dsp:nvSpPr>
        <dsp:cNvPr id="0" name=""/>
        <dsp:cNvSpPr/>
      </dsp:nvSpPr>
      <dsp:spPr>
        <a:xfrm>
          <a:off x="3666501" y="551533"/>
          <a:ext cx="1307957" cy="85834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Early institutions</a:t>
          </a:r>
          <a:endParaRPr lang="en-US" sz="1600" kern="1200" dirty="0"/>
        </a:p>
      </dsp:txBody>
      <dsp:txXfrm>
        <a:off x="3691641" y="576673"/>
        <a:ext cx="1257677" cy="808067"/>
      </dsp:txXfrm>
    </dsp:sp>
    <dsp:sp modelId="{C820FB2E-9E1F-D645-82A3-9F354CBBC30B}">
      <dsp:nvSpPr>
        <dsp:cNvPr id="0" name=""/>
        <dsp:cNvSpPr/>
      </dsp:nvSpPr>
      <dsp:spPr>
        <a:xfrm>
          <a:off x="5105254" y="818520"/>
          <a:ext cx="277287" cy="32437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5105254" y="883395"/>
        <a:ext cx="194101" cy="194623"/>
      </dsp:txXfrm>
    </dsp:sp>
    <dsp:sp modelId="{9B4CC07F-7EEB-9A4D-A6B6-B1F928BC86D9}">
      <dsp:nvSpPr>
        <dsp:cNvPr id="0" name=""/>
        <dsp:cNvSpPr/>
      </dsp:nvSpPr>
      <dsp:spPr>
        <a:xfrm>
          <a:off x="5497642" y="551533"/>
          <a:ext cx="1307957" cy="85834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Current institutions</a:t>
          </a:r>
          <a:endParaRPr lang="en-US" sz="1600" kern="1200" dirty="0"/>
        </a:p>
      </dsp:txBody>
      <dsp:txXfrm>
        <a:off x="5522782" y="576673"/>
        <a:ext cx="1257677" cy="808067"/>
      </dsp:txXfrm>
    </dsp:sp>
    <dsp:sp modelId="{20646081-AAE4-6446-8823-3C6993ACA21D}">
      <dsp:nvSpPr>
        <dsp:cNvPr id="0" name=""/>
        <dsp:cNvSpPr/>
      </dsp:nvSpPr>
      <dsp:spPr>
        <a:xfrm>
          <a:off x="6936395" y="818520"/>
          <a:ext cx="277287" cy="32437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6936395" y="883395"/>
        <a:ext cx="194101" cy="194623"/>
      </dsp:txXfrm>
    </dsp:sp>
    <dsp:sp modelId="{9B8C8CB8-4576-454E-BEB6-CE2EB5EB4D9E}">
      <dsp:nvSpPr>
        <dsp:cNvPr id="0" name=""/>
        <dsp:cNvSpPr/>
      </dsp:nvSpPr>
      <dsp:spPr>
        <a:xfrm>
          <a:off x="7328782" y="551533"/>
          <a:ext cx="1307957" cy="85834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Current economic performance</a:t>
          </a:r>
          <a:endParaRPr lang="en-US" sz="1600" kern="1200" dirty="0"/>
        </a:p>
      </dsp:txBody>
      <dsp:txXfrm>
        <a:off x="7353922" y="576673"/>
        <a:ext cx="1257677" cy="8080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69EF2-7BEA-044E-9E19-CF68E0664BA9}">
      <dsp:nvSpPr>
        <dsp:cNvPr id="0" name=""/>
        <dsp:cNvSpPr/>
      </dsp:nvSpPr>
      <dsp:spPr>
        <a:xfrm>
          <a:off x="4219" y="551533"/>
          <a:ext cx="1307957" cy="85834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(potential) settler mortality</a:t>
          </a:r>
          <a:endParaRPr lang="en-US" sz="1600" kern="1200" dirty="0"/>
        </a:p>
      </dsp:txBody>
      <dsp:txXfrm>
        <a:off x="29359" y="576673"/>
        <a:ext cx="1257677" cy="808067"/>
      </dsp:txXfrm>
    </dsp:sp>
    <dsp:sp modelId="{F5110F33-9361-AF40-9F91-240E098721B5}">
      <dsp:nvSpPr>
        <dsp:cNvPr id="0" name=""/>
        <dsp:cNvSpPr/>
      </dsp:nvSpPr>
      <dsp:spPr>
        <a:xfrm>
          <a:off x="1442972" y="818520"/>
          <a:ext cx="277287" cy="32437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442972" y="883395"/>
        <a:ext cx="194101" cy="194623"/>
      </dsp:txXfrm>
    </dsp:sp>
    <dsp:sp modelId="{18C48216-9823-6A43-9C10-D9587DB36A35}">
      <dsp:nvSpPr>
        <dsp:cNvPr id="0" name=""/>
        <dsp:cNvSpPr/>
      </dsp:nvSpPr>
      <dsp:spPr>
        <a:xfrm>
          <a:off x="1835360" y="551533"/>
          <a:ext cx="1307957" cy="85834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Settlements</a:t>
          </a:r>
          <a:endParaRPr lang="en-US" sz="1600" kern="1200" dirty="0"/>
        </a:p>
      </dsp:txBody>
      <dsp:txXfrm>
        <a:off x="1860500" y="576673"/>
        <a:ext cx="1257677" cy="808067"/>
      </dsp:txXfrm>
    </dsp:sp>
    <dsp:sp modelId="{BF0C4470-54B1-7842-9286-E8DE4423D12B}">
      <dsp:nvSpPr>
        <dsp:cNvPr id="0" name=""/>
        <dsp:cNvSpPr/>
      </dsp:nvSpPr>
      <dsp:spPr>
        <a:xfrm>
          <a:off x="3274113" y="818520"/>
          <a:ext cx="277287" cy="32437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274113" y="883395"/>
        <a:ext cx="194101" cy="194623"/>
      </dsp:txXfrm>
    </dsp:sp>
    <dsp:sp modelId="{4EA48BB0-4407-244C-8576-01F51A9BE704}">
      <dsp:nvSpPr>
        <dsp:cNvPr id="0" name=""/>
        <dsp:cNvSpPr/>
      </dsp:nvSpPr>
      <dsp:spPr>
        <a:xfrm>
          <a:off x="3666501" y="551533"/>
          <a:ext cx="1307957" cy="85834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Early institutions</a:t>
          </a:r>
          <a:endParaRPr lang="en-US" sz="1600" kern="1200" dirty="0"/>
        </a:p>
      </dsp:txBody>
      <dsp:txXfrm>
        <a:off x="3691641" y="576673"/>
        <a:ext cx="1257677" cy="808067"/>
      </dsp:txXfrm>
    </dsp:sp>
    <dsp:sp modelId="{C820FB2E-9E1F-D645-82A3-9F354CBBC30B}">
      <dsp:nvSpPr>
        <dsp:cNvPr id="0" name=""/>
        <dsp:cNvSpPr/>
      </dsp:nvSpPr>
      <dsp:spPr>
        <a:xfrm>
          <a:off x="5105254" y="818520"/>
          <a:ext cx="277287" cy="32437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5105254" y="883395"/>
        <a:ext cx="194101" cy="194623"/>
      </dsp:txXfrm>
    </dsp:sp>
    <dsp:sp modelId="{9B4CC07F-7EEB-9A4D-A6B6-B1F928BC86D9}">
      <dsp:nvSpPr>
        <dsp:cNvPr id="0" name=""/>
        <dsp:cNvSpPr/>
      </dsp:nvSpPr>
      <dsp:spPr>
        <a:xfrm>
          <a:off x="5497642" y="551533"/>
          <a:ext cx="1307957" cy="85834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Current institutions</a:t>
          </a:r>
          <a:endParaRPr lang="en-US" sz="1600" kern="1200" dirty="0"/>
        </a:p>
      </dsp:txBody>
      <dsp:txXfrm>
        <a:off x="5522782" y="576673"/>
        <a:ext cx="1257677" cy="808067"/>
      </dsp:txXfrm>
    </dsp:sp>
    <dsp:sp modelId="{20646081-AAE4-6446-8823-3C6993ACA21D}">
      <dsp:nvSpPr>
        <dsp:cNvPr id="0" name=""/>
        <dsp:cNvSpPr/>
      </dsp:nvSpPr>
      <dsp:spPr>
        <a:xfrm>
          <a:off x="6936395" y="818520"/>
          <a:ext cx="277287" cy="32437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6936395" y="883395"/>
        <a:ext cx="194101" cy="194623"/>
      </dsp:txXfrm>
    </dsp:sp>
    <dsp:sp modelId="{9B8C8CB8-4576-454E-BEB6-CE2EB5EB4D9E}">
      <dsp:nvSpPr>
        <dsp:cNvPr id="0" name=""/>
        <dsp:cNvSpPr/>
      </dsp:nvSpPr>
      <dsp:spPr>
        <a:xfrm>
          <a:off x="7328782" y="551533"/>
          <a:ext cx="1307957" cy="85834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Current economic performance</a:t>
          </a:r>
          <a:endParaRPr lang="en-US" sz="1600" kern="1200" dirty="0"/>
        </a:p>
      </dsp:txBody>
      <dsp:txXfrm>
        <a:off x="7353922" y="576673"/>
        <a:ext cx="1257677" cy="80806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3E468F-CD03-4C6F-BF43-6236F7562F19}" type="datetimeFigureOut">
              <a:rPr lang="en-US" smtClean="0"/>
              <a:t>5/9/2012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FAF273-0850-440B-AE8C-687C3DD6272F}" type="slidenum">
              <a:rPr lang="en-US" smtClean="0"/>
              <a:t>‹#›</a:t>
            </a:fld>
            <a:endParaRPr lang="en-US"/>
          </a:p>
        </p:txBody>
      </p:sp>
    </p:spTree>
    <p:extLst>
      <p:ext uri="{BB962C8B-B14F-4D97-AF65-F5344CB8AC3E}">
        <p14:creationId xmlns:p14="http://schemas.microsoft.com/office/powerpoint/2010/main" val="1726165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b-NO" smtClean="0"/>
              <a:t>Ella</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DDFC7AF-1A59-4F73-BF16-D9DABBA857AB}" type="slidenum">
              <a:rPr lang="en-US" smtClean="0">
                <a:latin typeface="Times New Roman" pitchFamily="18" charset="0"/>
              </a:rPr>
              <a:pPr eaLnBrk="1" hangingPunct="1"/>
              <a:t>4</a:t>
            </a:fld>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b-NO" smtClean="0"/>
              <a:t>Ella</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DDFC7AF-1A59-4F73-BF16-D9DABBA857AB}" type="slidenum">
              <a:rPr lang="en-US" smtClean="0">
                <a:latin typeface="Times New Roman" pitchFamily="18" charset="0"/>
              </a:rPr>
              <a:pPr eaLnBrk="1" hangingPunct="1"/>
              <a:t>6</a:t>
            </a:fld>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DA425B-FF0D-4DEA-9ED8-94DE9C40E4AC}" type="datetimeFigureOut">
              <a:rPr lang="en-US" smtClean="0"/>
              <a:t>5/9/2012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8A255-EB61-4048-B430-EDBF54D874E7}" type="slidenum">
              <a:rPr lang="en-US" smtClean="0"/>
              <a:t>‹#›</a:t>
            </a:fld>
            <a:endParaRPr lang="en-US"/>
          </a:p>
        </p:txBody>
      </p:sp>
    </p:spTree>
    <p:extLst>
      <p:ext uri="{BB962C8B-B14F-4D97-AF65-F5344CB8AC3E}">
        <p14:creationId xmlns:p14="http://schemas.microsoft.com/office/powerpoint/2010/main" val="623750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DA425B-FF0D-4DEA-9ED8-94DE9C40E4AC}" type="datetimeFigureOut">
              <a:rPr lang="en-US" smtClean="0"/>
              <a:t>5/9/2012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8A255-EB61-4048-B430-EDBF54D874E7}" type="slidenum">
              <a:rPr lang="en-US" smtClean="0"/>
              <a:t>‹#›</a:t>
            </a:fld>
            <a:endParaRPr lang="en-US"/>
          </a:p>
        </p:txBody>
      </p:sp>
    </p:spTree>
    <p:extLst>
      <p:ext uri="{BB962C8B-B14F-4D97-AF65-F5344CB8AC3E}">
        <p14:creationId xmlns:p14="http://schemas.microsoft.com/office/powerpoint/2010/main" val="2224487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DA425B-FF0D-4DEA-9ED8-94DE9C40E4AC}" type="datetimeFigureOut">
              <a:rPr lang="en-US" smtClean="0"/>
              <a:t>5/9/2012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8A255-EB61-4048-B430-EDBF54D874E7}" type="slidenum">
              <a:rPr lang="en-US" smtClean="0"/>
              <a:t>‹#›</a:t>
            </a:fld>
            <a:endParaRPr lang="en-US"/>
          </a:p>
        </p:txBody>
      </p:sp>
    </p:spTree>
    <p:extLst>
      <p:ext uri="{BB962C8B-B14F-4D97-AF65-F5344CB8AC3E}">
        <p14:creationId xmlns:p14="http://schemas.microsoft.com/office/powerpoint/2010/main" val="3001240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DA425B-FF0D-4DEA-9ED8-94DE9C40E4AC}" type="datetimeFigureOut">
              <a:rPr lang="en-US" smtClean="0"/>
              <a:t>5/9/2012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8A255-EB61-4048-B430-EDBF54D874E7}" type="slidenum">
              <a:rPr lang="en-US" smtClean="0"/>
              <a:t>‹#›</a:t>
            </a:fld>
            <a:endParaRPr lang="en-US"/>
          </a:p>
        </p:txBody>
      </p:sp>
    </p:spTree>
    <p:extLst>
      <p:ext uri="{BB962C8B-B14F-4D97-AF65-F5344CB8AC3E}">
        <p14:creationId xmlns:p14="http://schemas.microsoft.com/office/powerpoint/2010/main" val="990990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DA425B-FF0D-4DEA-9ED8-94DE9C40E4AC}" type="datetimeFigureOut">
              <a:rPr lang="en-US" smtClean="0"/>
              <a:t>5/9/2012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8A255-EB61-4048-B430-EDBF54D874E7}" type="slidenum">
              <a:rPr lang="en-US" smtClean="0"/>
              <a:t>‹#›</a:t>
            </a:fld>
            <a:endParaRPr lang="en-US"/>
          </a:p>
        </p:txBody>
      </p:sp>
    </p:spTree>
    <p:extLst>
      <p:ext uri="{BB962C8B-B14F-4D97-AF65-F5344CB8AC3E}">
        <p14:creationId xmlns:p14="http://schemas.microsoft.com/office/powerpoint/2010/main" val="3513778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DA425B-FF0D-4DEA-9ED8-94DE9C40E4AC}" type="datetimeFigureOut">
              <a:rPr lang="en-US" smtClean="0"/>
              <a:t>5/9/2012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8A255-EB61-4048-B430-EDBF54D874E7}" type="slidenum">
              <a:rPr lang="en-US" smtClean="0"/>
              <a:t>‹#›</a:t>
            </a:fld>
            <a:endParaRPr lang="en-US"/>
          </a:p>
        </p:txBody>
      </p:sp>
    </p:spTree>
    <p:extLst>
      <p:ext uri="{BB962C8B-B14F-4D97-AF65-F5344CB8AC3E}">
        <p14:creationId xmlns:p14="http://schemas.microsoft.com/office/powerpoint/2010/main" val="4144652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DA425B-FF0D-4DEA-9ED8-94DE9C40E4AC}" type="datetimeFigureOut">
              <a:rPr lang="en-US" smtClean="0"/>
              <a:t>5/9/2012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88A255-EB61-4048-B430-EDBF54D874E7}" type="slidenum">
              <a:rPr lang="en-US" smtClean="0"/>
              <a:t>‹#›</a:t>
            </a:fld>
            <a:endParaRPr lang="en-US"/>
          </a:p>
        </p:txBody>
      </p:sp>
    </p:spTree>
    <p:extLst>
      <p:ext uri="{BB962C8B-B14F-4D97-AF65-F5344CB8AC3E}">
        <p14:creationId xmlns:p14="http://schemas.microsoft.com/office/powerpoint/2010/main" val="3242822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DA425B-FF0D-4DEA-9ED8-94DE9C40E4AC}" type="datetimeFigureOut">
              <a:rPr lang="en-US" smtClean="0"/>
              <a:t>5/9/2012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88A255-EB61-4048-B430-EDBF54D874E7}" type="slidenum">
              <a:rPr lang="en-US" smtClean="0"/>
              <a:t>‹#›</a:t>
            </a:fld>
            <a:endParaRPr lang="en-US"/>
          </a:p>
        </p:txBody>
      </p:sp>
    </p:spTree>
    <p:extLst>
      <p:ext uri="{BB962C8B-B14F-4D97-AF65-F5344CB8AC3E}">
        <p14:creationId xmlns:p14="http://schemas.microsoft.com/office/powerpoint/2010/main" val="18832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DA425B-FF0D-4DEA-9ED8-94DE9C40E4AC}" type="datetimeFigureOut">
              <a:rPr lang="en-US" smtClean="0"/>
              <a:t>5/9/2012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88A255-EB61-4048-B430-EDBF54D874E7}" type="slidenum">
              <a:rPr lang="en-US" smtClean="0"/>
              <a:t>‹#›</a:t>
            </a:fld>
            <a:endParaRPr lang="en-US"/>
          </a:p>
        </p:txBody>
      </p:sp>
    </p:spTree>
    <p:extLst>
      <p:ext uri="{BB962C8B-B14F-4D97-AF65-F5344CB8AC3E}">
        <p14:creationId xmlns:p14="http://schemas.microsoft.com/office/powerpoint/2010/main" val="653294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DA425B-FF0D-4DEA-9ED8-94DE9C40E4AC}" type="datetimeFigureOut">
              <a:rPr lang="en-US" smtClean="0"/>
              <a:t>5/9/2012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8A255-EB61-4048-B430-EDBF54D874E7}" type="slidenum">
              <a:rPr lang="en-US" smtClean="0"/>
              <a:t>‹#›</a:t>
            </a:fld>
            <a:endParaRPr lang="en-US"/>
          </a:p>
        </p:txBody>
      </p:sp>
    </p:spTree>
    <p:extLst>
      <p:ext uri="{BB962C8B-B14F-4D97-AF65-F5344CB8AC3E}">
        <p14:creationId xmlns:p14="http://schemas.microsoft.com/office/powerpoint/2010/main" val="2132640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DA425B-FF0D-4DEA-9ED8-94DE9C40E4AC}" type="datetimeFigureOut">
              <a:rPr lang="en-US" smtClean="0"/>
              <a:t>5/9/2012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8A255-EB61-4048-B430-EDBF54D874E7}" type="slidenum">
              <a:rPr lang="en-US" smtClean="0"/>
              <a:t>‹#›</a:t>
            </a:fld>
            <a:endParaRPr lang="en-US"/>
          </a:p>
        </p:txBody>
      </p:sp>
    </p:spTree>
    <p:extLst>
      <p:ext uri="{BB962C8B-B14F-4D97-AF65-F5344CB8AC3E}">
        <p14:creationId xmlns:p14="http://schemas.microsoft.com/office/powerpoint/2010/main" val="3290034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DA425B-FF0D-4DEA-9ED8-94DE9C40E4AC}" type="datetimeFigureOut">
              <a:rPr lang="en-US" smtClean="0"/>
              <a:t>5/9/2012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8A255-EB61-4048-B430-EDBF54D874E7}" type="slidenum">
              <a:rPr lang="en-US" smtClean="0"/>
              <a:t>‹#›</a:t>
            </a:fld>
            <a:endParaRPr lang="en-US"/>
          </a:p>
        </p:txBody>
      </p:sp>
    </p:spTree>
    <p:extLst>
      <p:ext uri="{BB962C8B-B14F-4D97-AF65-F5344CB8AC3E}">
        <p14:creationId xmlns:p14="http://schemas.microsoft.com/office/powerpoint/2010/main" val="626078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eaLnBrk="1" fontAlgn="auto" hangingPunct="1">
              <a:spcAft>
                <a:spcPts val="0"/>
              </a:spcAft>
              <a:defRPr/>
            </a:pPr>
            <a:r>
              <a:rPr lang="sv-SE" dirty="0" err="1" smtClean="0"/>
              <a:t>Development</a:t>
            </a:r>
            <a:r>
              <a:rPr lang="sv-SE" dirty="0" smtClean="0"/>
              <a:t> </a:t>
            </a:r>
            <a:r>
              <a:rPr lang="sv-SE" dirty="0" err="1" smtClean="0"/>
              <a:t>Economics</a:t>
            </a:r>
            <a:r>
              <a:rPr lang="sv-SE" dirty="0" smtClean="0"/>
              <a:t> </a:t>
            </a:r>
            <a:br>
              <a:rPr lang="sv-SE" dirty="0" smtClean="0"/>
            </a:br>
            <a:r>
              <a:rPr lang="sv-SE" dirty="0" smtClean="0"/>
              <a:t>ECON 4915 </a:t>
            </a:r>
            <a:br>
              <a:rPr lang="sv-SE" dirty="0" smtClean="0"/>
            </a:br>
            <a:r>
              <a:rPr lang="sv-SE" dirty="0" err="1" smtClean="0"/>
              <a:t>Lecture</a:t>
            </a:r>
            <a:r>
              <a:rPr lang="sv-SE" dirty="0" smtClean="0"/>
              <a:t> 13</a:t>
            </a:r>
            <a:br>
              <a:rPr lang="sv-SE" dirty="0" smtClean="0"/>
            </a:br>
            <a:endParaRPr lang="en-US" dirty="0"/>
          </a:p>
        </p:txBody>
      </p:sp>
      <p:sp>
        <p:nvSpPr>
          <p:cNvPr id="2051" name="Subtitle 2"/>
          <p:cNvSpPr>
            <a:spLocks noGrp="1"/>
          </p:cNvSpPr>
          <p:nvPr>
            <p:ph type="subTitle" idx="1"/>
          </p:nvPr>
        </p:nvSpPr>
        <p:spPr>
          <a:xfrm>
            <a:off x="1403350" y="3500438"/>
            <a:ext cx="6400800" cy="1752600"/>
          </a:xfrm>
        </p:spPr>
        <p:txBody>
          <a:bodyPr/>
          <a:lstStyle/>
          <a:p>
            <a:pPr eaLnBrk="1" hangingPunct="1"/>
            <a:r>
              <a:rPr lang="sv-SE" smtClean="0">
                <a:solidFill>
                  <a:srgbClr val="898989"/>
                </a:solidFill>
              </a:rPr>
              <a:t>Andreas Kotsadam</a:t>
            </a:r>
            <a:endParaRPr lang="en-US" smtClean="0">
              <a:solidFill>
                <a:srgbClr val="898989"/>
              </a:solidFill>
            </a:endParaRPr>
          </a:p>
          <a:p>
            <a:pPr eaLnBrk="1" hangingPunct="1"/>
            <a:endParaRPr lang="en-US" smtClean="0">
              <a:solidFill>
                <a:srgbClr val="898989"/>
              </a:solidFill>
            </a:endParaRPr>
          </a:p>
        </p:txBody>
      </p:sp>
    </p:spTree>
    <p:extLst>
      <p:ext uri="{BB962C8B-B14F-4D97-AF65-F5344CB8AC3E}">
        <p14:creationId xmlns:p14="http://schemas.microsoft.com/office/powerpoint/2010/main" val="1557336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Two</a:t>
            </a:r>
            <a:r>
              <a:rPr lang="sv-SE" dirty="0" smtClean="0"/>
              <a:t> </a:t>
            </a:r>
            <a:r>
              <a:rPr lang="sv-SE" dirty="0" err="1" smtClean="0"/>
              <a:t>questions</a:t>
            </a:r>
            <a:endParaRPr lang="en-US" dirty="0"/>
          </a:p>
        </p:txBody>
      </p:sp>
      <p:sp>
        <p:nvSpPr>
          <p:cNvPr id="3" name="Content Placeholder 2"/>
          <p:cNvSpPr>
            <a:spLocks noGrp="1"/>
          </p:cNvSpPr>
          <p:nvPr>
            <p:ph idx="1"/>
          </p:nvPr>
        </p:nvSpPr>
        <p:spPr/>
        <p:txBody>
          <a:bodyPr>
            <a:normAutofit/>
          </a:bodyPr>
          <a:lstStyle/>
          <a:p>
            <a:r>
              <a:rPr lang="en-US" dirty="0"/>
              <a:t>D</a:t>
            </a:r>
            <a:r>
              <a:rPr lang="en-US" dirty="0" smtClean="0"/>
              <a:t>o </a:t>
            </a:r>
            <a:r>
              <a:rPr lang="en-US" dirty="0" smtClean="0"/>
              <a:t>current nationwide </a:t>
            </a:r>
            <a:r>
              <a:rPr lang="en-US" dirty="0"/>
              <a:t>institutions affect economic performance across regions once we account for </a:t>
            </a:r>
            <a:r>
              <a:rPr lang="en-US" dirty="0" smtClean="0"/>
              <a:t>ethnicity-specific </a:t>
            </a:r>
            <a:r>
              <a:rPr lang="en-US" dirty="0"/>
              <a:t>traits, culture, and geography</a:t>
            </a:r>
            <a:r>
              <a:rPr lang="en-US" dirty="0" smtClean="0"/>
              <a:t>?</a:t>
            </a:r>
          </a:p>
          <a:p>
            <a:r>
              <a:rPr lang="en-US" dirty="0"/>
              <a:t>D</a:t>
            </a:r>
            <a:r>
              <a:rPr lang="en-US" dirty="0" smtClean="0"/>
              <a:t>o </a:t>
            </a:r>
            <a:r>
              <a:rPr lang="en-US" dirty="0"/>
              <a:t>pre-colonial </a:t>
            </a:r>
            <a:r>
              <a:rPr lang="en-US" dirty="0" smtClean="0"/>
              <a:t>institutional ethnic </a:t>
            </a:r>
            <a:r>
              <a:rPr lang="en-US" dirty="0"/>
              <a:t>characteristics correlate with regional development once we consider </a:t>
            </a:r>
            <a:r>
              <a:rPr lang="en-US" dirty="0" smtClean="0"/>
              <a:t>country-specific attributes?</a:t>
            </a:r>
            <a:endParaRPr lang="en-US" dirty="0"/>
          </a:p>
        </p:txBody>
      </p:sp>
    </p:spTree>
    <p:extLst>
      <p:ext uri="{BB962C8B-B14F-4D97-AF65-F5344CB8AC3E}">
        <p14:creationId xmlns:p14="http://schemas.microsoft.com/office/powerpoint/2010/main" val="4001967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Innovations</a:t>
            </a:r>
            <a:endParaRPr lang="en-US" dirty="0"/>
          </a:p>
        </p:txBody>
      </p:sp>
      <p:sp>
        <p:nvSpPr>
          <p:cNvPr id="3" name="Content Placeholder 2"/>
          <p:cNvSpPr>
            <a:spLocks noGrp="1"/>
          </p:cNvSpPr>
          <p:nvPr>
            <p:ph idx="1"/>
          </p:nvPr>
        </p:nvSpPr>
        <p:spPr/>
        <p:txBody>
          <a:bodyPr>
            <a:normAutofit lnSpcReduction="10000"/>
          </a:bodyPr>
          <a:lstStyle/>
          <a:p>
            <a:r>
              <a:rPr lang="en-US" dirty="0"/>
              <a:t>Use a map portraying the spatial </a:t>
            </a:r>
            <a:r>
              <a:rPr lang="en-US" dirty="0" smtClean="0"/>
              <a:t>distribution </a:t>
            </a:r>
            <a:r>
              <a:rPr lang="en-US" dirty="0"/>
              <a:t>of </a:t>
            </a:r>
            <a:r>
              <a:rPr lang="en-US" dirty="0" smtClean="0"/>
              <a:t>ethnicities.</a:t>
            </a:r>
          </a:p>
          <a:p>
            <a:r>
              <a:rPr lang="en-US" dirty="0" smtClean="0"/>
              <a:t>Combine with data on </a:t>
            </a:r>
            <a:r>
              <a:rPr lang="en-US" dirty="0"/>
              <a:t>the economy, institutions, and cultural traits of </a:t>
            </a:r>
            <a:r>
              <a:rPr lang="en-US" dirty="0" smtClean="0"/>
              <a:t>ethnic </a:t>
            </a:r>
            <a:r>
              <a:rPr lang="en-US" dirty="0"/>
              <a:t>groups around </a:t>
            </a:r>
            <a:r>
              <a:rPr lang="en-US" dirty="0" smtClean="0"/>
              <a:t>colonization. </a:t>
            </a:r>
          </a:p>
          <a:p>
            <a:r>
              <a:rPr lang="en-US" dirty="0" smtClean="0"/>
              <a:t>Measure </a:t>
            </a:r>
            <a:r>
              <a:rPr lang="en-US" dirty="0"/>
              <a:t>regional economic development at the ethnicity-country level using satellite images of light density at night which are available at a fine level of aggregation.</a:t>
            </a:r>
          </a:p>
        </p:txBody>
      </p:sp>
    </p:spTree>
    <p:extLst>
      <p:ext uri="{BB962C8B-B14F-4D97-AF65-F5344CB8AC3E}">
        <p14:creationId xmlns:p14="http://schemas.microsoft.com/office/powerpoint/2010/main" val="638677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2827"/>
            <a:ext cx="6120680" cy="6622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8017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smtClean="0"/>
              <a:t>The </a:t>
            </a:r>
            <a:r>
              <a:rPr lang="sv-SE" dirty="0" err="1" smtClean="0"/>
              <a:t>borders</a:t>
            </a:r>
            <a:r>
              <a:rPr lang="sv-SE" dirty="0" smtClean="0"/>
              <a:t> </a:t>
            </a:r>
            <a:r>
              <a:rPr lang="sv-SE" dirty="0" err="1" smtClean="0"/>
              <a:t>of</a:t>
            </a:r>
            <a:r>
              <a:rPr lang="sv-SE" dirty="0" smtClean="0"/>
              <a:t> </a:t>
            </a:r>
            <a:r>
              <a:rPr lang="sv-SE" dirty="0" err="1" smtClean="0"/>
              <a:t>Africa</a:t>
            </a:r>
            <a:r>
              <a:rPr lang="sv-SE" dirty="0" smtClean="0"/>
              <a:t> </a:t>
            </a:r>
            <a:r>
              <a:rPr lang="sv-SE" dirty="0" err="1" smtClean="0"/>
              <a:t>were</a:t>
            </a:r>
            <a:r>
              <a:rPr lang="sv-SE" dirty="0" smtClean="0"/>
              <a:t> </a:t>
            </a:r>
            <a:r>
              <a:rPr lang="sv-SE" dirty="0" err="1" smtClean="0"/>
              <a:t>drawn</a:t>
            </a:r>
            <a:r>
              <a:rPr lang="sv-SE" dirty="0" smtClean="0"/>
              <a:t> by </a:t>
            </a:r>
            <a:r>
              <a:rPr lang="sv-SE" dirty="0" err="1" smtClean="0"/>
              <a:t>these</a:t>
            </a:r>
            <a:r>
              <a:rPr lang="sv-SE" dirty="0" smtClean="0"/>
              <a:t> idiots at the Berlin Conference</a:t>
            </a:r>
            <a:endParaRPr lang="en-US" dirty="0"/>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596967"/>
            <a:ext cx="7253140" cy="4934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8143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smtClean="0"/>
              <a:t>Arguments for </a:t>
            </a:r>
            <a:r>
              <a:rPr lang="sv-SE" dirty="0" err="1" smtClean="0"/>
              <a:t>using</a:t>
            </a:r>
            <a:r>
              <a:rPr lang="sv-SE" dirty="0" smtClean="0"/>
              <a:t> the </a:t>
            </a:r>
            <a:r>
              <a:rPr lang="sv-SE" dirty="0" err="1" smtClean="0"/>
              <a:t>borders</a:t>
            </a:r>
            <a:r>
              <a:rPr lang="sv-SE" dirty="0" smtClean="0"/>
              <a:t> as an experiment</a:t>
            </a:r>
            <a:endParaRPr lang="en-US" dirty="0"/>
          </a:p>
        </p:txBody>
      </p:sp>
      <p:sp>
        <p:nvSpPr>
          <p:cNvPr id="3" name="Content Placeholder 2"/>
          <p:cNvSpPr>
            <a:spLocks noGrp="1"/>
          </p:cNvSpPr>
          <p:nvPr>
            <p:ph idx="1"/>
          </p:nvPr>
        </p:nvSpPr>
        <p:spPr/>
        <p:txBody>
          <a:bodyPr>
            <a:normAutofit fontScale="92500" lnSpcReduction="10000"/>
          </a:bodyPr>
          <a:lstStyle/>
          <a:p>
            <a:r>
              <a:rPr lang="sv-SE" dirty="0" smtClean="0"/>
              <a:t>At the </a:t>
            </a:r>
            <a:r>
              <a:rPr lang="sv-SE" dirty="0" err="1" smtClean="0"/>
              <a:t>time</a:t>
            </a:r>
            <a:r>
              <a:rPr lang="sv-SE" dirty="0" smtClean="0"/>
              <a:t> </a:t>
            </a:r>
            <a:r>
              <a:rPr lang="sv-SE" dirty="0" err="1" smtClean="0"/>
              <a:t>of</a:t>
            </a:r>
            <a:r>
              <a:rPr lang="sv-SE" dirty="0" smtClean="0"/>
              <a:t> </a:t>
            </a:r>
            <a:r>
              <a:rPr lang="sv-SE" dirty="0" err="1" smtClean="0"/>
              <a:t>drawing</a:t>
            </a:r>
            <a:r>
              <a:rPr lang="sv-SE" dirty="0" smtClean="0"/>
              <a:t> the </a:t>
            </a:r>
            <a:r>
              <a:rPr lang="sv-SE" dirty="0" err="1" smtClean="0"/>
              <a:t>borders</a:t>
            </a:r>
            <a:r>
              <a:rPr lang="sv-SE" dirty="0" smtClean="0"/>
              <a:t>, the </a:t>
            </a:r>
            <a:r>
              <a:rPr lang="sv-SE" dirty="0" err="1" smtClean="0"/>
              <a:t>colonizers</a:t>
            </a:r>
            <a:r>
              <a:rPr lang="sv-SE" dirty="0" smtClean="0"/>
              <a:t> </a:t>
            </a:r>
            <a:r>
              <a:rPr lang="sv-SE" dirty="0" err="1" smtClean="0"/>
              <a:t>had</a:t>
            </a:r>
            <a:r>
              <a:rPr lang="sv-SE" dirty="0" smtClean="0"/>
              <a:t> not </a:t>
            </a:r>
            <a:r>
              <a:rPr lang="sv-SE" dirty="0" err="1" smtClean="0"/>
              <a:t>even</a:t>
            </a:r>
            <a:r>
              <a:rPr lang="sv-SE" dirty="0" smtClean="0"/>
              <a:t> </a:t>
            </a:r>
            <a:r>
              <a:rPr lang="sv-SE" dirty="0" err="1" smtClean="0"/>
              <a:t>explored</a:t>
            </a:r>
            <a:r>
              <a:rPr lang="sv-SE" dirty="0" smtClean="0"/>
              <a:t> </a:t>
            </a:r>
            <a:r>
              <a:rPr lang="sv-SE" dirty="0" err="1" smtClean="0"/>
              <a:t>most</a:t>
            </a:r>
            <a:r>
              <a:rPr lang="sv-SE" dirty="0" smtClean="0"/>
              <a:t> </a:t>
            </a:r>
            <a:r>
              <a:rPr lang="sv-SE" dirty="0" err="1" smtClean="0"/>
              <a:t>of</a:t>
            </a:r>
            <a:r>
              <a:rPr lang="sv-SE" dirty="0" smtClean="0"/>
              <a:t> </a:t>
            </a:r>
            <a:r>
              <a:rPr lang="sv-SE" dirty="0" err="1" smtClean="0"/>
              <a:t>Africa</a:t>
            </a:r>
            <a:r>
              <a:rPr lang="sv-SE" dirty="0" smtClean="0"/>
              <a:t>.</a:t>
            </a:r>
          </a:p>
          <a:p>
            <a:r>
              <a:rPr lang="sv-SE" dirty="0" smtClean="0"/>
              <a:t>No </a:t>
            </a:r>
            <a:r>
              <a:rPr lang="sv-SE" dirty="0" err="1" smtClean="0"/>
              <a:t>ethnicity-specific</a:t>
            </a:r>
            <a:r>
              <a:rPr lang="sv-SE" dirty="0" smtClean="0"/>
              <a:t> </a:t>
            </a:r>
            <a:r>
              <a:rPr lang="sv-SE" dirty="0" err="1" smtClean="0"/>
              <a:t>measures</a:t>
            </a:r>
            <a:r>
              <a:rPr lang="sv-SE" dirty="0" smtClean="0"/>
              <a:t> </a:t>
            </a:r>
            <a:r>
              <a:rPr lang="sv-SE" dirty="0" err="1" smtClean="0"/>
              <a:t>can</a:t>
            </a:r>
            <a:r>
              <a:rPr lang="sv-SE" dirty="0" smtClean="0"/>
              <a:t> </a:t>
            </a:r>
            <a:r>
              <a:rPr lang="sv-SE" dirty="0" err="1" smtClean="0"/>
              <a:t>predict</a:t>
            </a:r>
            <a:r>
              <a:rPr lang="sv-SE" dirty="0" smtClean="0"/>
              <a:t> </a:t>
            </a:r>
            <a:r>
              <a:rPr lang="sv-SE" dirty="0" err="1" smtClean="0"/>
              <a:t>which</a:t>
            </a:r>
            <a:r>
              <a:rPr lang="sv-SE" dirty="0" smtClean="0"/>
              <a:t> </a:t>
            </a:r>
            <a:r>
              <a:rPr lang="sv-SE" dirty="0" err="1" smtClean="0"/>
              <a:t>ethnicities</a:t>
            </a:r>
            <a:r>
              <a:rPr lang="sv-SE" dirty="0" smtClean="0"/>
              <a:t> </a:t>
            </a:r>
            <a:r>
              <a:rPr lang="sv-SE" dirty="0" err="1" smtClean="0"/>
              <a:t>became</a:t>
            </a:r>
            <a:r>
              <a:rPr lang="sv-SE" dirty="0" smtClean="0"/>
              <a:t> </a:t>
            </a:r>
            <a:r>
              <a:rPr lang="sv-SE" dirty="0" err="1" smtClean="0"/>
              <a:t>partitioned</a:t>
            </a:r>
            <a:r>
              <a:rPr lang="sv-SE" dirty="0" smtClean="0"/>
              <a:t>. </a:t>
            </a:r>
          </a:p>
          <a:p>
            <a:r>
              <a:rPr lang="sv-SE" dirty="0" err="1" smtClean="0"/>
              <a:t>There</a:t>
            </a:r>
            <a:r>
              <a:rPr lang="sv-SE" dirty="0" smtClean="0"/>
              <a:t> has </a:t>
            </a:r>
            <a:r>
              <a:rPr lang="sv-SE" dirty="0" err="1" smtClean="0"/>
              <a:t>been</a:t>
            </a:r>
            <a:r>
              <a:rPr lang="sv-SE" dirty="0" smtClean="0"/>
              <a:t> </a:t>
            </a:r>
            <a:r>
              <a:rPr lang="sv-SE" dirty="0" err="1" smtClean="0"/>
              <a:t>very</a:t>
            </a:r>
            <a:r>
              <a:rPr lang="sv-SE" dirty="0" smtClean="0"/>
              <a:t> </a:t>
            </a:r>
            <a:r>
              <a:rPr lang="sv-SE" dirty="0" err="1" smtClean="0"/>
              <a:t>few</a:t>
            </a:r>
            <a:r>
              <a:rPr lang="sv-SE" dirty="0" smtClean="0"/>
              <a:t> </a:t>
            </a:r>
            <a:r>
              <a:rPr lang="sv-SE" dirty="0" err="1" smtClean="0"/>
              <a:t>changes</a:t>
            </a:r>
            <a:r>
              <a:rPr lang="sv-SE" dirty="0" smtClean="0"/>
              <a:t> in </a:t>
            </a:r>
            <a:r>
              <a:rPr lang="sv-SE" dirty="0" err="1" smtClean="0"/>
              <a:t>borders</a:t>
            </a:r>
            <a:r>
              <a:rPr lang="sv-SE" dirty="0" smtClean="0"/>
              <a:t> </a:t>
            </a:r>
            <a:r>
              <a:rPr lang="sv-SE" dirty="0" err="1" smtClean="0"/>
              <a:t>since</a:t>
            </a:r>
            <a:r>
              <a:rPr lang="sv-SE" dirty="0" smtClean="0"/>
              <a:t> </a:t>
            </a:r>
            <a:r>
              <a:rPr lang="sv-SE" dirty="0" err="1" smtClean="0"/>
              <a:t>independence</a:t>
            </a:r>
            <a:r>
              <a:rPr lang="sv-SE" dirty="0" smtClean="0"/>
              <a:t>.</a:t>
            </a:r>
          </a:p>
          <a:p>
            <a:r>
              <a:rPr lang="sv-SE" dirty="0" err="1" smtClean="0"/>
              <a:t>Compare</a:t>
            </a:r>
            <a:r>
              <a:rPr lang="sv-SE" dirty="0" smtClean="0"/>
              <a:t> </a:t>
            </a:r>
            <a:r>
              <a:rPr lang="sv-SE" dirty="0" err="1" smtClean="0"/>
              <a:t>economic</a:t>
            </a:r>
            <a:r>
              <a:rPr lang="sv-SE" dirty="0" smtClean="0"/>
              <a:t> </a:t>
            </a:r>
            <a:r>
              <a:rPr lang="sv-SE" dirty="0" err="1" smtClean="0"/>
              <a:t>performance</a:t>
            </a:r>
            <a:r>
              <a:rPr lang="sv-SE" dirty="0" smtClean="0"/>
              <a:t> </a:t>
            </a:r>
            <a:r>
              <a:rPr lang="en-US" dirty="0"/>
              <a:t>in regions belonging to the historical homeland of the same ethnic </a:t>
            </a:r>
            <a:r>
              <a:rPr lang="en-US" dirty="0" smtClean="0"/>
              <a:t>group, but </a:t>
            </a:r>
            <a:r>
              <a:rPr lang="en-US" dirty="0"/>
              <a:t>subject to different contemporary national institutions.</a:t>
            </a:r>
          </a:p>
        </p:txBody>
      </p:sp>
    </p:spTree>
    <p:extLst>
      <p:ext uri="{BB962C8B-B14F-4D97-AF65-F5344CB8AC3E}">
        <p14:creationId xmlns:p14="http://schemas.microsoft.com/office/powerpoint/2010/main" val="679296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smtClean="0"/>
              <a:t>Same </a:t>
            </a:r>
            <a:r>
              <a:rPr lang="sv-SE" dirty="0" err="1" smtClean="0"/>
              <a:t>ethnic</a:t>
            </a:r>
            <a:r>
              <a:rPr lang="sv-SE" dirty="0" smtClean="0"/>
              <a:t> </a:t>
            </a:r>
            <a:r>
              <a:rPr lang="sv-SE" dirty="0" err="1" smtClean="0"/>
              <a:t>group</a:t>
            </a:r>
            <a:r>
              <a:rPr lang="sv-SE" dirty="0" smtClean="0"/>
              <a:t> in different </a:t>
            </a:r>
            <a:r>
              <a:rPr lang="sv-SE" dirty="0" err="1" smtClean="0"/>
              <a:t>countries</a:t>
            </a:r>
            <a:r>
              <a:rPr lang="sv-SE" dirty="0" smtClean="0"/>
              <a:t>.</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8" y="1844824"/>
            <a:ext cx="8124825"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95214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Satellite </a:t>
            </a:r>
            <a:r>
              <a:rPr lang="en-US" dirty="0" smtClean="0"/>
              <a:t>light </a:t>
            </a:r>
            <a:r>
              <a:rPr lang="en-US" dirty="0"/>
              <a:t>d</a:t>
            </a:r>
            <a:r>
              <a:rPr lang="en-US" dirty="0" smtClean="0"/>
              <a:t>ensity </a:t>
            </a:r>
            <a:r>
              <a:rPr lang="en-US" dirty="0"/>
              <a:t>at </a:t>
            </a:r>
            <a:r>
              <a:rPr lang="en-US" dirty="0" smtClean="0"/>
              <a:t>night</a:t>
            </a:r>
            <a:endParaRPr lang="en-US" dirty="0"/>
          </a:p>
        </p:txBody>
      </p:sp>
      <p:sp>
        <p:nvSpPr>
          <p:cNvPr id="3" name="Content Placeholder 2"/>
          <p:cNvSpPr>
            <a:spLocks noGrp="1"/>
          </p:cNvSpPr>
          <p:nvPr>
            <p:ph idx="1"/>
          </p:nvPr>
        </p:nvSpPr>
        <p:spPr/>
        <p:txBody>
          <a:bodyPr>
            <a:normAutofit lnSpcReduction="10000"/>
          </a:bodyPr>
          <a:lstStyle/>
          <a:p>
            <a:r>
              <a:rPr lang="sv-SE" dirty="0" smtClean="0"/>
              <a:t>The </a:t>
            </a:r>
            <a:r>
              <a:rPr lang="sv-SE" dirty="0" err="1" smtClean="0"/>
              <a:t>study</a:t>
            </a:r>
            <a:r>
              <a:rPr lang="sv-SE" dirty="0" smtClean="0"/>
              <a:t> </a:t>
            </a:r>
            <a:r>
              <a:rPr lang="sv-SE" dirty="0" err="1" smtClean="0"/>
              <a:t>requires</a:t>
            </a:r>
            <a:r>
              <a:rPr lang="sv-SE" dirty="0" smtClean="0"/>
              <a:t> </a:t>
            </a:r>
            <a:r>
              <a:rPr lang="sv-SE" dirty="0" err="1" smtClean="0"/>
              <a:t>detailed</a:t>
            </a:r>
            <a:r>
              <a:rPr lang="sv-SE" dirty="0" smtClean="0"/>
              <a:t> data on </a:t>
            </a:r>
            <a:r>
              <a:rPr lang="sv-SE" dirty="0" err="1" smtClean="0"/>
              <a:t>economic</a:t>
            </a:r>
            <a:r>
              <a:rPr lang="sv-SE" dirty="0" smtClean="0"/>
              <a:t> </a:t>
            </a:r>
            <a:r>
              <a:rPr lang="sv-SE" dirty="0" err="1" smtClean="0"/>
              <a:t>development</a:t>
            </a:r>
            <a:r>
              <a:rPr lang="sv-SE" dirty="0" smtClean="0"/>
              <a:t> at the </a:t>
            </a:r>
            <a:r>
              <a:rPr lang="sv-SE" dirty="0" err="1" smtClean="0"/>
              <a:t>local</a:t>
            </a:r>
            <a:r>
              <a:rPr lang="sv-SE" dirty="0" smtClean="0"/>
              <a:t> </a:t>
            </a:r>
            <a:r>
              <a:rPr lang="sv-SE" dirty="0" err="1" smtClean="0"/>
              <a:t>level</a:t>
            </a:r>
            <a:r>
              <a:rPr lang="sv-SE" dirty="0" smtClean="0"/>
              <a:t>.</a:t>
            </a:r>
          </a:p>
          <a:p>
            <a:r>
              <a:rPr lang="sv-SE" dirty="0" smtClean="0"/>
              <a:t>In addition </a:t>
            </a:r>
            <a:r>
              <a:rPr lang="sv-SE" dirty="0" err="1" smtClean="0"/>
              <a:t>there</a:t>
            </a:r>
            <a:r>
              <a:rPr lang="sv-SE" dirty="0" smtClean="0"/>
              <a:t> </a:t>
            </a:r>
            <a:r>
              <a:rPr lang="sv-SE" dirty="0" err="1" smtClean="0"/>
              <a:t>are</a:t>
            </a:r>
            <a:r>
              <a:rPr lang="sv-SE" dirty="0" smtClean="0"/>
              <a:t> problems </a:t>
            </a:r>
            <a:r>
              <a:rPr lang="sv-SE" dirty="0" err="1" smtClean="0"/>
              <a:t>even</a:t>
            </a:r>
            <a:r>
              <a:rPr lang="sv-SE" dirty="0" smtClean="0"/>
              <a:t> </a:t>
            </a:r>
            <a:r>
              <a:rPr lang="sv-SE" dirty="0" err="1" smtClean="0"/>
              <a:t>with</a:t>
            </a:r>
            <a:r>
              <a:rPr lang="sv-SE" dirty="0" smtClean="0"/>
              <a:t> cross national data, </a:t>
            </a:r>
            <a:r>
              <a:rPr lang="sv-SE" dirty="0" err="1" smtClean="0"/>
              <a:t>e.g</a:t>
            </a:r>
            <a:r>
              <a:rPr lang="sv-SE" dirty="0" smtClean="0"/>
              <a:t>. GDP (</a:t>
            </a:r>
            <a:r>
              <a:rPr lang="en-US" dirty="0"/>
              <a:t>measurement; unavailability; shadow </a:t>
            </a:r>
            <a:r>
              <a:rPr lang="en-US" dirty="0" smtClean="0"/>
              <a:t>economy).</a:t>
            </a:r>
          </a:p>
          <a:p>
            <a:r>
              <a:rPr lang="en-US" dirty="0"/>
              <a:t>Satellite Light Density: available at </a:t>
            </a:r>
            <a:r>
              <a:rPr lang="en-US" dirty="0" smtClean="0"/>
              <a:t>every sq. km.</a:t>
            </a:r>
            <a:endParaRPr lang="en-US" dirty="0"/>
          </a:p>
          <a:p>
            <a:r>
              <a:rPr lang="en-US" dirty="0" smtClean="0"/>
              <a:t>Strongly correlated with income and public goods provision.</a:t>
            </a:r>
          </a:p>
          <a:p>
            <a:endParaRPr lang="en-US" dirty="0"/>
          </a:p>
        </p:txBody>
      </p:sp>
    </p:spTree>
    <p:extLst>
      <p:ext uri="{BB962C8B-B14F-4D97-AF65-F5344CB8AC3E}">
        <p14:creationId xmlns:p14="http://schemas.microsoft.com/office/powerpoint/2010/main" val="12126597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smtClean="0"/>
              <a:t>Examples </a:t>
            </a:r>
            <a:r>
              <a:rPr lang="sv-SE" dirty="0" err="1" smtClean="0"/>
              <a:t>of</a:t>
            </a:r>
            <a:r>
              <a:rPr lang="sv-SE" dirty="0" smtClean="0"/>
              <a:t> </a:t>
            </a:r>
            <a:r>
              <a:rPr lang="sv-SE" dirty="0" err="1" smtClean="0"/>
              <a:t>what</a:t>
            </a:r>
            <a:r>
              <a:rPr lang="sv-SE" dirty="0" smtClean="0"/>
              <a:t> the data </a:t>
            </a:r>
            <a:r>
              <a:rPr lang="sv-SE" dirty="0" err="1" smtClean="0"/>
              <a:t>can</a:t>
            </a:r>
            <a:r>
              <a:rPr lang="sv-SE" dirty="0" smtClean="0"/>
              <a:t> </a:t>
            </a:r>
            <a:r>
              <a:rPr lang="sv-SE" dirty="0" err="1" smtClean="0"/>
              <a:t>tell</a:t>
            </a:r>
            <a:r>
              <a:rPr lang="sv-SE" dirty="0" smtClean="0"/>
              <a:t> </a:t>
            </a:r>
            <a:r>
              <a:rPr lang="sv-SE" dirty="0" err="1" smtClean="0"/>
              <a:t>us</a:t>
            </a:r>
            <a:endParaRPr lang="en-US" dirty="0"/>
          </a:p>
        </p:txBody>
      </p:sp>
      <p:sp>
        <p:nvSpPr>
          <p:cNvPr id="3" name="Content Placeholder 2"/>
          <p:cNvSpPr>
            <a:spLocks noGrp="1"/>
          </p:cNvSpPr>
          <p:nvPr>
            <p:ph idx="1"/>
          </p:nvPr>
        </p:nvSpPr>
        <p:spPr/>
        <p:txBody>
          <a:bodyPr/>
          <a:lstStyle/>
          <a:p>
            <a:r>
              <a:rPr lang="sv-SE" dirty="0" smtClean="0"/>
              <a:t>If </a:t>
            </a:r>
            <a:r>
              <a:rPr lang="sv-SE" dirty="0" err="1" smtClean="0"/>
              <a:t>you</a:t>
            </a:r>
            <a:r>
              <a:rPr lang="sv-SE" dirty="0" smtClean="0"/>
              <a:t> </a:t>
            </a:r>
            <a:r>
              <a:rPr lang="sv-SE" dirty="0" err="1" smtClean="0"/>
              <a:t>find</a:t>
            </a:r>
            <a:r>
              <a:rPr lang="sv-SE" dirty="0" smtClean="0"/>
              <a:t> </a:t>
            </a:r>
            <a:r>
              <a:rPr lang="sv-SE" dirty="0" err="1" smtClean="0"/>
              <a:t>this</a:t>
            </a:r>
            <a:r>
              <a:rPr lang="sv-SE" dirty="0" smtClean="0"/>
              <a:t> </a:t>
            </a:r>
            <a:r>
              <a:rPr lang="sv-SE" dirty="0" err="1" smtClean="0"/>
              <a:t>interesting</a:t>
            </a:r>
            <a:r>
              <a:rPr lang="sv-SE" dirty="0" smtClean="0"/>
              <a:t>, </a:t>
            </a:r>
            <a:r>
              <a:rPr lang="sv-SE" dirty="0" err="1" smtClean="0"/>
              <a:t>see</a:t>
            </a:r>
            <a:r>
              <a:rPr lang="sv-SE" dirty="0" smtClean="0"/>
              <a:t> </a:t>
            </a:r>
            <a:r>
              <a:rPr lang="sv-SE" dirty="0" smtClean="0"/>
              <a:t>Henderson </a:t>
            </a:r>
            <a:r>
              <a:rPr lang="sv-SE" dirty="0" smtClean="0"/>
              <a:t>et al. (2012) ”</a:t>
            </a:r>
            <a:r>
              <a:rPr lang="sv-SE" dirty="0" err="1" smtClean="0"/>
              <a:t>Measuring</a:t>
            </a:r>
            <a:r>
              <a:rPr lang="sv-SE" dirty="0" smtClean="0"/>
              <a:t> </a:t>
            </a:r>
            <a:r>
              <a:rPr lang="sv-SE" dirty="0" err="1" smtClean="0"/>
              <a:t>Economic</a:t>
            </a:r>
            <a:r>
              <a:rPr lang="sv-SE" dirty="0" smtClean="0"/>
              <a:t> </a:t>
            </a:r>
            <a:r>
              <a:rPr lang="sv-SE" dirty="0" err="1" smtClean="0"/>
              <a:t>growth</a:t>
            </a:r>
            <a:r>
              <a:rPr lang="sv-SE" dirty="0" smtClean="0"/>
              <a:t> from </a:t>
            </a:r>
            <a:r>
              <a:rPr lang="sv-SE" dirty="0" err="1" smtClean="0"/>
              <a:t>outer</a:t>
            </a:r>
            <a:r>
              <a:rPr lang="sv-SE" dirty="0" smtClean="0"/>
              <a:t> space</a:t>
            </a:r>
            <a:r>
              <a:rPr lang="sv-SE" dirty="0" smtClean="0"/>
              <a:t>”.</a:t>
            </a:r>
          </a:p>
          <a:p>
            <a:endParaRPr lang="sv-SE" dirty="0" smtClean="0"/>
          </a:p>
          <a:p>
            <a:r>
              <a:rPr lang="sv-SE" dirty="0" err="1" smtClean="0"/>
              <a:t>Opens</a:t>
            </a:r>
            <a:r>
              <a:rPr lang="sv-SE" dirty="0" smtClean="0"/>
              <a:t> </a:t>
            </a:r>
            <a:r>
              <a:rPr lang="sv-SE" dirty="0" err="1" smtClean="0"/>
              <a:t>up</a:t>
            </a:r>
            <a:r>
              <a:rPr lang="sv-SE" dirty="0" smtClean="0"/>
              <a:t> a </a:t>
            </a:r>
            <a:r>
              <a:rPr lang="sv-SE" dirty="0" err="1" smtClean="0"/>
              <a:t>wide</a:t>
            </a:r>
            <a:r>
              <a:rPr lang="sv-SE" dirty="0" smtClean="0"/>
              <a:t> </a:t>
            </a:r>
            <a:r>
              <a:rPr lang="sv-SE" dirty="0" err="1" smtClean="0"/>
              <a:t>array</a:t>
            </a:r>
            <a:r>
              <a:rPr lang="sv-SE" dirty="0" smtClean="0"/>
              <a:t> </a:t>
            </a:r>
            <a:r>
              <a:rPr lang="sv-SE" dirty="0" err="1" smtClean="0"/>
              <a:t>of</a:t>
            </a:r>
            <a:r>
              <a:rPr lang="sv-SE" dirty="0" smtClean="0"/>
              <a:t> </a:t>
            </a:r>
            <a:r>
              <a:rPr lang="sv-SE" dirty="0" err="1" smtClean="0"/>
              <a:t>possible</a:t>
            </a:r>
            <a:r>
              <a:rPr lang="sv-SE" dirty="0" smtClean="0"/>
              <a:t> </a:t>
            </a:r>
            <a:r>
              <a:rPr lang="sv-SE" dirty="0" err="1" smtClean="0"/>
              <a:t>questions</a:t>
            </a:r>
            <a:r>
              <a:rPr lang="sv-SE" dirty="0" smtClean="0"/>
              <a:t>.</a:t>
            </a:r>
            <a:endParaRPr lang="en-US" dirty="0"/>
          </a:p>
        </p:txBody>
      </p:sp>
    </p:spTree>
    <p:extLst>
      <p:ext uri="{BB962C8B-B14F-4D97-AF65-F5344CB8AC3E}">
        <p14:creationId xmlns:p14="http://schemas.microsoft.com/office/powerpoint/2010/main" val="33457828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smtClean="0"/>
              <a:t>Global </a:t>
            </a:r>
            <a:r>
              <a:rPr lang="sv-SE" dirty="0" err="1" smtClean="0"/>
              <a:t>view</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1412776"/>
            <a:ext cx="888682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91981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err="1" smtClean="0"/>
              <a:t>Growth</a:t>
            </a:r>
            <a:r>
              <a:rPr lang="sv-SE" dirty="0" smtClean="0"/>
              <a:t> on the Korean </a:t>
            </a:r>
            <a:r>
              <a:rPr lang="sv-SE" dirty="0" err="1" smtClean="0"/>
              <a:t>peninsula</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24744"/>
            <a:ext cx="7784356" cy="5703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9198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468313" y="260350"/>
            <a:ext cx="8229600" cy="1143000"/>
          </a:xfrm>
        </p:spPr>
        <p:txBody>
          <a:bodyPr/>
          <a:lstStyle/>
          <a:p>
            <a:pPr eaLnBrk="1" hangingPunct="1"/>
            <a:r>
              <a:rPr lang="sv-SE" smtClean="0"/>
              <a:t>Outline</a:t>
            </a:r>
            <a:endParaRPr lang="en-US" smtClean="0"/>
          </a:p>
        </p:txBody>
      </p:sp>
      <p:sp>
        <p:nvSpPr>
          <p:cNvPr id="4099" name="Content Placeholder 2"/>
          <p:cNvSpPr>
            <a:spLocks noGrp="1"/>
          </p:cNvSpPr>
          <p:nvPr>
            <p:ph idx="4294967295"/>
          </p:nvPr>
        </p:nvSpPr>
        <p:spPr/>
        <p:txBody>
          <a:bodyPr>
            <a:normAutofit lnSpcReduction="10000"/>
          </a:bodyPr>
          <a:lstStyle/>
          <a:p>
            <a:pPr eaLnBrk="1" hangingPunct="1"/>
            <a:r>
              <a:rPr lang="sv-SE" dirty="0" err="1" smtClean="0"/>
              <a:t>Recap</a:t>
            </a:r>
            <a:r>
              <a:rPr lang="sv-SE" dirty="0" smtClean="0"/>
              <a:t> on institutions and the </a:t>
            </a:r>
            <a:r>
              <a:rPr lang="sv-SE" dirty="0" err="1" smtClean="0"/>
              <a:t>slave</a:t>
            </a:r>
            <a:r>
              <a:rPr lang="sv-SE" dirty="0" smtClean="0"/>
              <a:t> </a:t>
            </a:r>
            <a:r>
              <a:rPr lang="sv-SE" dirty="0" err="1" smtClean="0"/>
              <a:t>trade</a:t>
            </a:r>
            <a:r>
              <a:rPr lang="sv-SE" dirty="0" smtClean="0"/>
              <a:t>.</a:t>
            </a:r>
          </a:p>
          <a:p>
            <a:pPr eaLnBrk="1" hangingPunct="1"/>
            <a:endParaRPr lang="sv-SE" dirty="0" smtClean="0"/>
          </a:p>
          <a:p>
            <a:pPr eaLnBrk="1" hangingPunct="1"/>
            <a:r>
              <a:rPr lang="sv-SE" dirty="0" smtClean="0"/>
              <a:t>Country </a:t>
            </a:r>
            <a:r>
              <a:rPr lang="sv-SE" dirty="0" err="1" smtClean="0"/>
              <a:t>level</a:t>
            </a:r>
            <a:r>
              <a:rPr lang="sv-SE" dirty="0" smtClean="0"/>
              <a:t> and </a:t>
            </a:r>
            <a:r>
              <a:rPr lang="sv-SE" dirty="0" err="1" smtClean="0"/>
              <a:t>local</a:t>
            </a:r>
            <a:r>
              <a:rPr lang="sv-SE" dirty="0" smtClean="0"/>
              <a:t> </a:t>
            </a:r>
            <a:r>
              <a:rPr lang="sv-SE" dirty="0" err="1" smtClean="0"/>
              <a:t>level</a:t>
            </a:r>
            <a:r>
              <a:rPr lang="sv-SE" dirty="0" smtClean="0"/>
              <a:t> institutions (</a:t>
            </a:r>
            <a:r>
              <a:rPr lang="sv-SE" dirty="0" err="1" smtClean="0"/>
              <a:t>Michalopoulos</a:t>
            </a:r>
            <a:r>
              <a:rPr lang="sv-SE" dirty="0" smtClean="0"/>
              <a:t> and </a:t>
            </a:r>
            <a:r>
              <a:rPr lang="sv-SE" dirty="0" err="1" smtClean="0"/>
              <a:t>Papaioannou</a:t>
            </a:r>
            <a:r>
              <a:rPr lang="sv-SE" dirty="0" smtClean="0"/>
              <a:t> 2011).</a:t>
            </a:r>
          </a:p>
          <a:p>
            <a:pPr eaLnBrk="1" hangingPunct="1"/>
            <a:endParaRPr lang="sv-SE" dirty="0" smtClean="0"/>
          </a:p>
          <a:p>
            <a:pPr eaLnBrk="1" hangingPunct="1"/>
            <a:r>
              <a:rPr lang="sv-SE" dirty="0" err="1" smtClean="0"/>
              <a:t>Questions</a:t>
            </a:r>
            <a:r>
              <a:rPr lang="sv-SE" dirty="0" smtClean="0"/>
              <a:t> from </a:t>
            </a:r>
            <a:r>
              <a:rPr lang="sv-SE" dirty="0" err="1" smtClean="0"/>
              <a:t>you</a:t>
            </a:r>
            <a:r>
              <a:rPr lang="sv-SE" dirty="0" smtClean="0"/>
              <a:t>.</a:t>
            </a:r>
          </a:p>
          <a:p>
            <a:pPr eaLnBrk="1" hangingPunct="1"/>
            <a:endParaRPr lang="sv-SE" dirty="0"/>
          </a:p>
          <a:p>
            <a:pPr eaLnBrk="1" hangingPunct="1"/>
            <a:r>
              <a:rPr lang="sv-SE" dirty="0" err="1" smtClean="0"/>
              <a:t>Recap</a:t>
            </a:r>
            <a:r>
              <a:rPr lang="sv-SE" dirty="0" smtClean="0"/>
              <a:t>, </a:t>
            </a:r>
            <a:r>
              <a:rPr lang="sv-SE" dirty="0" err="1" smtClean="0"/>
              <a:t>recap</a:t>
            </a:r>
            <a:r>
              <a:rPr lang="sv-SE" dirty="0" smtClean="0"/>
              <a:t>, and </a:t>
            </a:r>
            <a:r>
              <a:rPr lang="sv-SE" dirty="0" err="1" smtClean="0"/>
              <a:t>recap</a:t>
            </a:r>
            <a:r>
              <a:rPr lang="sv-SE" dirty="0" smtClean="0"/>
              <a:t>. </a:t>
            </a:r>
          </a:p>
          <a:p>
            <a:pPr eaLnBrk="1" hangingPunct="1"/>
            <a:endParaRPr lang="sv-SE" dirty="0" smtClean="0"/>
          </a:p>
          <a:p>
            <a:pPr eaLnBrk="1" hangingPunct="1">
              <a:buFontTx/>
              <a:buNone/>
            </a:pPr>
            <a:endParaRPr lang="en-US" dirty="0" smtClean="0"/>
          </a:p>
        </p:txBody>
      </p:sp>
    </p:spTree>
    <p:extLst>
      <p:ext uri="{BB962C8B-B14F-4D97-AF65-F5344CB8AC3E}">
        <p14:creationId xmlns:p14="http://schemas.microsoft.com/office/powerpoint/2010/main" val="8034715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err="1" smtClean="0"/>
              <a:t>Effects</a:t>
            </a:r>
            <a:r>
              <a:rPr lang="sv-SE" dirty="0" smtClean="0"/>
              <a:t> </a:t>
            </a:r>
            <a:r>
              <a:rPr lang="sv-SE" dirty="0" err="1" smtClean="0"/>
              <a:t>of</a:t>
            </a:r>
            <a:r>
              <a:rPr lang="sv-SE" dirty="0" smtClean="0"/>
              <a:t> the </a:t>
            </a:r>
            <a:r>
              <a:rPr lang="sv-SE" dirty="0" err="1" smtClean="0"/>
              <a:t>Asian</a:t>
            </a:r>
            <a:r>
              <a:rPr lang="sv-SE" dirty="0" smtClean="0"/>
              <a:t> </a:t>
            </a:r>
            <a:r>
              <a:rPr lang="sv-SE" dirty="0" err="1" smtClean="0"/>
              <a:t>financial</a:t>
            </a:r>
            <a:r>
              <a:rPr lang="sv-SE" dirty="0" smtClean="0"/>
              <a:t> </a:t>
            </a:r>
            <a:r>
              <a:rPr lang="sv-SE" dirty="0" err="1" smtClean="0"/>
              <a:t>crisis</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24744"/>
            <a:ext cx="7564710" cy="515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91981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Effects</a:t>
            </a:r>
            <a:r>
              <a:rPr lang="sv-SE" dirty="0" smtClean="0"/>
              <a:t> </a:t>
            </a:r>
            <a:r>
              <a:rPr lang="sv-SE" dirty="0" err="1" smtClean="0"/>
              <a:t>of</a:t>
            </a:r>
            <a:r>
              <a:rPr lang="sv-SE" dirty="0" smtClean="0"/>
              <a:t> the </a:t>
            </a:r>
            <a:r>
              <a:rPr lang="sv-SE" dirty="0" err="1" smtClean="0"/>
              <a:t>Rwandan</a:t>
            </a:r>
            <a:r>
              <a:rPr lang="sv-SE" dirty="0" smtClean="0"/>
              <a:t> </a:t>
            </a:r>
            <a:r>
              <a:rPr lang="sv-SE" dirty="0" err="1" smtClean="0"/>
              <a:t>genocide</a:t>
            </a:r>
            <a:endParaRPr lang="en-US" dirty="0"/>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1200"/>
          <a:stretch/>
        </p:blipFill>
        <p:spPr bwMode="auto">
          <a:xfrm>
            <a:off x="971600" y="1340769"/>
            <a:ext cx="6915497" cy="2568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4005064"/>
            <a:ext cx="3319065" cy="2516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06519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More</a:t>
            </a:r>
            <a:r>
              <a:rPr lang="sv-SE" dirty="0" smtClean="0"/>
              <a:t> data stuff</a:t>
            </a:r>
            <a:endParaRPr lang="en-US" dirty="0"/>
          </a:p>
        </p:txBody>
      </p:sp>
      <p:sp>
        <p:nvSpPr>
          <p:cNvPr id="3" name="Content Placeholder 2"/>
          <p:cNvSpPr>
            <a:spLocks noGrp="1"/>
          </p:cNvSpPr>
          <p:nvPr>
            <p:ph idx="1"/>
          </p:nvPr>
        </p:nvSpPr>
        <p:spPr/>
        <p:txBody>
          <a:bodyPr/>
          <a:lstStyle/>
          <a:p>
            <a:r>
              <a:rPr lang="sv-SE" dirty="0" err="1" smtClean="0"/>
              <a:t>They</a:t>
            </a:r>
            <a:r>
              <a:rPr lang="sv-SE" dirty="0" smtClean="0"/>
              <a:t> </a:t>
            </a:r>
            <a:r>
              <a:rPr lang="sv-SE" dirty="0" err="1" smtClean="0"/>
              <a:t>use</a:t>
            </a:r>
            <a:r>
              <a:rPr lang="sv-SE" dirty="0" smtClean="0"/>
              <a:t> the </a:t>
            </a:r>
            <a:r>
              <a:rPr lang="sv-SE" dirty="0" err="1" smtClean="0"/>
              <a:t>Ethnographic</a:t>
            </a:r>
            <a:r>
              <a:rPr lang="sv-SE" dirty="0" smtClean="0"/>
              <a:t> Atlas (Murdock 1967) </a:t>
            </a:r>
            <a:r>
              <a:rPr lang="sv-SE" dirty="0" err="1" smtClean="0"/>
              <a:t>which</a:t>
            </a:r>
            <a:r>
              <a:rPr lang="sv-SE" dirty="0" smtClean="0"/>
              <a:t> </a:t>
            </a:r>
            <a:r>
              <a:rPr lang="sv-SE" dirty="0" err="1" smtClean="0"/>
              <a:t>includes</a:t>
            </a:r>
            <a:r>
              <a:rPr lang="sv-SE" dirty="0" smtClean="0"/>
              <a:t> </a:t>
            </a:r>
            <a:r>
              <a:rPr lang="sv-SE" dirty="0" err="1" smtClean="0"/>
              <a:t>variables</a:t>
            </a:r>
            <a:r>
              <a:rPr lang="sv-SE" dirty="0" smtClean="0"/>
              <a:t> </a:t>
            </a:r>
            <a:r>
              <a:rPr lang="sv-SE" dirty="0" err="1" smtClean="0"/>
              <a:t>such</a:t>
            </a:r>
            <a:r>
              <a:rPr lang="sv-SE" dirty="0" smtClean="0"/>
              <a:t> as </a:t>
            </a:r>
            <a:r>
              <a:rPr lang="sv-SE" dirty="0" err="1" smtClean="0"/>
              <a:t>crop</a:t>
            </a:r>
            <a:r>
              <a:rPr lang="sv-SE" dirty="0" smtClean="0"/>
              <a:t> </a:t>
            </a:r>
            <a:r>
              <a:rPr lang="sv-SE" dirty="0" err="1" smtClean="0"/>
              <a:t>use</a:t>
            </a:r>
            <a:r>
              <a:rPr lang="sv-SE" dirty="0" smtClean="0"/>
              <a:t>, </a:t>
            </a:r>
            <a:r>
              <a:rPr lang="sv-SE" dirty="0" err="1" smtClean="0"/>
              <a:t>marriage</a:t>
            </a:r>
            <a:r>
              <a:rPr lang="sv-SE" dirty="0" smtClean="0"/>
              <a:t> </a:t>
            </a:r>
            <a:r>
              <a:rPr lang="sv-SE" dirty="0" err="1" smtClean="0"/>
              <a:t>patterns</a:t>
            </a:r>
            <a:r>
              <a:rPr lang="sv-SE" dirty="0" smtClean="0"/>
              <a:t>, </a:t>
            </a:r>
            <a:r>
              <a:rPr lang="sv-SE" dirty="0" err="1" smtClean="0"/>
              <a:t>local</a:t>
            </a:r>
            <a:r>
              <a:rPr lang="sv-SE" dirty="0" smtClean="0"/>
              <a:t> institutions etc. at the </a:t>
            </a:r>
            <a:r>
              <a:rPr lang="sv-SE" dirty="0" err="1" smtClean="0"/>
              <a:t>ethnicity</a:t>
            </a:r>
            <a:r>
              <a:rPr lang="sv-SE" dirty="0" smtClean="0"/>
              <a:t> </a:t>
            </a:r>
            <a:r>
              <a:rPr lang="sv-SE" dirty="0" err="1" smtClean="0"/>
              <a:t>level</a:t>
            </a:r>
            <a:r>
              <a:rPr lang="sv-SE" dirty="0" smtClean="0"/>
              <a:t> </a:t>
            </a:r>
            <a:r>
              <a:rPr lang="sv-SE" dirty="0" err="1" smtClean="0"/>
              <a:t>before</a:t>
            </a:r>
            <a:r>
              <a:rPr lang="sv-SE" dirty="0" smtClean="0"/>
              <a:t> </a:t>
            </a:r>
            <a:r>
              <a:rPr lang="sv-SE" dirty="0" err="1" smtClean="0"/>
              <a:t>colonialization</a:t>
            </a:r>
            <a:r>
              <a:rPr lang="sv-SE" dirty="0" smtClean="0"/>
              <a:t>.</a:t>
            </a:r>
          </a:p>
          <a:p>
            <a:endParaRPr lang="sv-SE" dirty="0" smtClean="0"/>
          </a:p>
          <a:p>
            <a:r>
              <a:rPr lang="en-US" dirty="0" smtClean="0"/>
              <a:t>Focus on the variable: Jurisdictional </a:t>
            </a:r>
            <a:r>
              <a:rPr lang="en-US" dirty="0"/>
              <a:t>Hierarchy above the Local Community Level</a:t>
            </a:r>
          </a:p>
        </p:txBody>
      </p:sp>
    </p:spTree>
    <p:extLst>
      <p:ext uri="{BB962C8B-B14F-4D97-AF65-F5344CB8AC3E}">
        <p14:creationId xmlns:p14="http://schemas.microsoft.com/office/powerpoint/2010/main" val="7208294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7863" y="742950"/>
            <a:ext cx="5248275" cy="53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25538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Empirical</a:t>
            </a:r>
            <a:r>
              <a:rPr lang="sv-SE" dirty="0" smtClean="0"/>
              <a:t> </a:t>
            </a:r>
            <a:r>
              <a:rPr lang="sv-SE" dirty="0" err="1" smtClean="0"/>
              <a:t>specification</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97615"/>
            <a:ext cx="8604448" cy="48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636912"/>
            <a:ext cx="7240116" cy="1900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994" y="4537792"/>
            <a:ext cx="7917904" cy="147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91304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696"/>
            <a:ext cx="9047187" cy="4870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25538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They</a:t>
            </a:r>
            <a:r>
              <a:rPr lang="sv-SE" dirty="0" smtClean="0"/>
              <a:t> </a:t>
            </a:r>
            <a:r>
              <a:rPr lang="sv-SE" dirty="0" err="1" smtClean="0"/>
              <a:t>also</a:t>
            </a:r>
            <a:r>
              <a:rPr lang="sv-SE" dirty="0" smtClean="0"/>
              <a:t> </a:t>
            </a:r>
            <a:r>
              <a:rPr lang="sv-SE" dirty="0" err="1" smtClean="0"/>
              <a:t>exploit</a:t>
            </a:r>
            <a:r>
              <a:rPr lang="sv-SE" dirty="0" smtClean="0"/>
              <a:t> the </a:t>
            </a:r>
            <a:r>
              <a:rPr lang="sv-SE" dirty="0" err="1" smtClean="0"/>
              <a:t>borders</a:t>
            </a:r>
            <a:endParaRPr lang="en-US" dirty="0"/>
          </a:p>
        </p:txBody>
      </p:sp>
      <p:sp>
        <p:nvSpPr>
          <p:cNvPr id="3" name="Content Placeholder 2"/>
          <p:cNvSpPr>
            <a:spLocks noGrp="1"/>
          </p:cNvSpPr>
          <p:nvPr>
            <p:ph idx="1"/>
          </p:nvPr>
        </p:nvSpPr>
        <p:spPr/>
        <p:txBody>
          <a:bodyPr/>
          <a:lstStyle/>
          <a:p>
            <a:r>
              <a:rPr lang="sv-SE" dirty="0" err="1" smtClean="0"/>
              <a:t>They</a:t>
            </a:r>
            <a:r>
              <a:rPr lang="sv-SE" dirty="0" smtClean="0"/>
              <a:t> </a:t>
            </a:r>
            <a:r>
              <a:rPr lang="sv-SE" dirty="0" err="1" smtClean="0"/>
              <a:t>use</a:t>
            </a:r>
            <a:r>
              <a:rPr lang="sv-SE" dirty="0" smtClean="0"/>
              <a:t> the </a:t>
            </a:r>
            <a:r>
              <a:rPr lang="sv-SE" dirty="0" err="1" smtClean="0"/>
              <a:t>fact</a:t>
            </a:r>
            <a:r>
              <a:rPr lang="sv-SE" dirty="0" smtClean="0"/>
              <a:t> </a:t>
            </a:r>
            <a:r>
              <a:rPr lang="sv-SE" dirty="0" err="1" smtClean="0"/>
              <a:t>that</a:t>
            </a:r>
            <a:r>
              <a:rPr lang="sv-SE" dirty="0" smtClean="0"/>
              <a:t> the </a:t>
            </a:r>
            <a:r>
              <a:rPr lang="sv-SE" dirty="0" err="1" smtClean="0"/>
              <a:t>changes</a:t>
            </a:r>
            <a:r>
              <a:rPr lang="sv-SE" dirty="0" smtClean="0"/>
              <a:t> in the </a:t>
            </a:r>
            <a:r>
              <a:rPr lang="sv-SE" dirty="0" err="1" smtClean="0"/>
              <a:t>quality</a:t>
            </a:r>
            <a:r>
              <a:rPr lang="sv-SE" dirty="0" smtClean="0"/>
              <a:t> </a:t>
            </a:r>
            <a:r>
              <a:rPr lang="sv-SE" dirty="0" err="1" smtClean="0"/>
              <a:t>of</a:t>
            </a:r>
            <a:r>
              <a:rPr lang="sv-SE" dirty="0" smtClean="0"/>
              <a:t> national institutions </a:t>
            </a:r>
            <a:r>
              <a:rPr lang="sv-SE" dirty="0" err="1" smtClean="0"/>
              <a:t>jumps</a:t>
            </a:r>
            <a:r>
              <a:rPr lang="sv-SE" dirty="0" smtClean="0"/>
              <a:t> </a:t>
            </a:r>
            <a:r>
              <a:rPr lang="en-US" dirty="0"/>
              <a:t>discontinuously </a:t>
            </a:r>
            <a:r>
              <a:rPr lang="sv-SE" dirty="0" smtClean="0"/>
              <a:t>at the </a:t>
            </a:r>
            <a:r>
              <a:rPr lang="sv-SE" dirty="0" err="1" smtClean="0"/>
              <a:t>border</a:t>
            </a:r>
            <a:r>
              <a:rPr lang="sv-SE" dirty="0" smtClean="0"/>
              <a:t>. </a:t>
            </a:r>
          </a:p>
          <a:p>
            <a:r>
              <a:rPr lang="sv-SE" dirty="0" err="1" smtClean="0"/>
              <a:t>Across</a:t>
            </a:r>
            <a:r>
              <a:rPr lang="sv-SE" dirty="0" smtClean="0"/>
              <a:t> the </a:t>
            </a:r>
            <a:r>
              <a:rPr lang="sv-SE" dirty="0" err="1" smtClean="0"/>
              <a:t>borders</a:t>
            </a:r>
            <a:r>
              <a:rPr lang="sv-SE" dirty="0" smtClean="0"/>
              <a:t>, </a:t>
            </a:r>
            <a:r>
              <a:rPr lang="sv-SE" dirty="0" err="1" smtClean="0"/>
              <a:t>geography</a:t>
            </a:r>
            <a:r>
              <a:rPr lang="sv-SE" dirty="0" smtClean="0"/>
              <a:t>, </a:t>
            </a:r>
            <a:r>
              <a:rPr lang="sv-SE" dirty="0" err="1" smtClean="0"/>
              <a:t>natural</a:t>
            </a:r>
            <a:r>
              <a:rPr lang="sv-SE" dirty="0" smtClean="0"/>
              <a:t> </a:t>
            </a:r>
            <a:r>
              <a:rPr lang="sv-SE" dirty="0" err="1" smtClean="0"/>
              <a:t>resources</a:t>
            </a:r>
            <a:r>
              <a:rPr lang="sv-SE" dirty="0" smtClean="0"/>
              <a:t>, </a:t>
            </a:r>
            <a:r>
              <a:rPr lang="sv-SE" dirty="0" err="1" smtClean="0"/>
              <a:t>diseases</a:t>
            </a:r>
            <a:r>
              <a:rPr lang="sv-SE" dirty="0" smtClean="0"/>
              <a:t> etc. is </a:t>
            </a:r>
            <a:r>
              <a:rPr lang="sv-SE" dirty="0" err="1" smtClean="0"/>
              <a:t>equal</a:t>
            </a:r>
            <a:r>
              <a:rPr lang="sv-SE" dirty="0" smtClean="0"/>
              <a:t> </a:t>
            </a:r>
            <a:r>
              <a:rPr lang="sv-SE" dirty="0" err="1" smtClean="0"/>
              <a:t>but</a:t>
            </a:r>
            <a:r>
              <a:rPr lang="sv-SE" dirty="0" smtClean="0"/>
              <a:t> national institutions </a:t>
            </a:r>
            <a:r>
              <a:rPr lang="sv-SE" dirty="0" err="1" smtClean="0"/>
              <a:t>are</a:t>
            </a:r>
            <a:r>
              <a:rPr lang="sv-SE" dirty="0" smtClean="0"/>
              <a:t> not.</a:t>
            </a:r>
          </a:p>
          <a:p>
            <a:r>
              <a:rPr lang="sv-SE" dirty="0" err="1" smtClean="0"/>
              <a:t>They</a:t>
            </a:r>
            <a:r>
              <a:rPr lang="sv-SE" dirty="0" smtClean="0"/>
              <a:t> check </a:t>
            </a:r>
            <a:r>
              <a:rPr lang="sv-SE" dirty="0" err="1" smtClean="0"/>
              <a:t>that</a:t>
            </a:r>
            <a:r>
              <a:rPr lang="sv-SE" dirty="0" smtClean="0"/>
              <a:t> the </a:t>
            </a:r>
            <a:r>
              <a:rPr lang="sv-SE" dirty="0" err="1" smtClean="0"/>
              <a:t>results</a:t>
            </a:r>
            <a:r>
              <a:rPr lang="sv-SE" dirty="0" smtClean="0"/>
              <a:t> </a:t>
            </a:r>
            <a:r>
              <a:rPr lang="sv-SE" dirty="0" err="1" smtClean="0"/>
              <a:t>are</a:t>
            </a:r>
            <a:r>
              <a:rPr lang="sv-SE" dirty="0" smtClean="0"/>
              <a:t> not driven by migration.</a:t>
            </a:r>
            <a:endParaRPr lang="en-US" dirty="0"/>
          </a:p>
        </p:txBody>
      </p:sp>
    </p:spTree>
    <p:extLst>
      <p:ext uri="{BB962C8B-B14F-4D97-AF65-F5344CB8AC3E}">
        <p14:creationId xmlns:p14="http://schemas.microsoft.com/office/powerpoint/2010/main" val="24280745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p:txBody>
          <a:bodyPr/>
          <a:lstStyle/>
          <a:p>
            <a:r>
              <a:rPr lang="sv-SE" dirty="0" err="1"/>
              <a:t>Recap</a:t>
            </a:r>
            <a:r>
              <a:rPr lang="sv-SE" dirty="0"/>
              <a:t> Regression </a:t>
            </a:r>
            <a:r>
              <a:rPr lang="sv-SE" dirty="0" err="1"/>
              <a:t>Discontinuity</a:t>
            </a:r>
            <a:endParaRPr lang="nb-NO" dirty="0" smtClean="0"/>
          </a:p>
        </p:txBody>
      </p:sp>
      <p:pic>
        <p:nvPicPr>
          <p:cNvPr id="8194"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827584" y="2218136"/>
            <a:ext cx="2986087"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5905"/>
          <a:stretch/>
        </p:blipFill>
        <p:spPr bwMode="auto">
          <a:xfrm>
            <a:off x="3995936" y="2249857"/>
            <a:ext cx="3183044" cy="2619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53073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484784"/>
            <a:ext cx="4752975"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79452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a:bodyPr>
          <a:lstStyle/>
          <a:p>
            <a:r>
              <a:rPr lang="sv-SE" dirty="0"/>
              <a:t>”</a:t>
            </a:r>
            <a:r>
              <a:rPr lang="en-US" dirty="0"/>
              <a:t>The underlying idea is that by comparing regional development in the historical homeland </a:t>
            </a:r>
            <a:r>
              <a:rPr lang="en-US" i="1" dirty="0"/>
              <a:t>of the same ethnicity exactly at the border</a:t>
            </a:r>
            <a:r>
              <a:rPr lang="en-US" dirty="0"/>
              <a:t>, where only the quality of national institutions differs, one accounts for all characteristics that may affect regional development.</a:t>
            </a:r>
            <a:r>
              <a:rPr lang="sv-SE" dirty="0" smtClean="0"/>
              <a:t>”</a:t>
            </a:r>
          </a:p>
          <a:p>
            <a:r>
              <a:rPr lang="sv-SE" dirty="0" err="1" smtClean="0"/>
              <a:t>Again</a:t>
            </a:r>
            <a:r>
              <a:rPr lang="sv-SE" dirty="0" smtClean="0"/>
              <a:t>, </a:t>
            </a:r>
            <a:r>
              <a:rPr lang="sv-SE" dirty="0" err="1" smtClean="0"/>
              <a:t>they</a:t>
            </a:r>
            <a:r>
              <a:rPr lang="sv-SE" dirty="0" smtClean="0"/>
              <a:t> </a:t>
            </a:r>
            <a:r>
              <a:rPr lang="sv-SE" dirty="0" err="1" smtClean="0"/>
              <a:t>find</a:t>
            </a:r>
            <a:r>
              <a:rPr lang="sv-SE" dirty="0" smtClean="0"/>
              <a:t> no </a:t>
            </a:r>
            <a:r>
              <a:rPr lang="sv-SE" dirty="0" err="1" smtClean="0"/>
              <a:t>indication</a:t>
            </a:r>
            <a:r>
              <a:rPr lang="sv-SE" dirty="0" smtClean="0"/>
              <a:t> </a:t>
            </a:r>
            <a:r>
              <a:rPr lang="sv-SE" dirty="0" err="1" smtClean="0"/>
              <a:t>of</a:t>
            </a:r>
            <a:r>
              <a:rPr lang="sv-SE" dirty="0" smtClean="0"/>
              <a:t> </a:t>
            </a:r>
            <a:r>
              <a:rPr lang="sv-SE" dirty="0" err="1" smtClean="0"/>
              <a:t>more</a:t>
            </a:r>
            <a:r>
              <a:rPr lang="sv-SE" dirty="0" smtClean="0"/>
              <a:t> </a:t>
            </a:r>
            <a:r>
              <a:rPr lang="sv-SE" dirty="0" err="1" smtClean="0"/>
              <a:t>development</a:t>
            </a:r>
            <a:r>
              <a:rPr lang="sv-SE" dirty="0" smtClean="0"/>
              <a:t> in areas </a:t>
            </a:r>
            <a:r>
              <a:rPr lang="sv-SE" dirty="0" err="1" smtClean="0"/>
              <a:t>with</a:t>
            </a:r>
            <a:r>
              <a:rPr lang="sv-SE" dirty="0" smtClean="0"/>
              <a:t> </a:t>
            </a:r>
            <a:r>
              <a:rPr lang="sv-SE" dirty="0" err="1" smtClean="0"/>
              <a:t>better</a:t>
            </a:r>
            <a:r>
              <a:rPr lang="sv-SE" dirty="0" smtClean="0"/>
              <a:t> national institutions.</a:t>
            </a:r>
            <a:endParaRPr lang="sv-SE" dirty="0"/>
          </a:p>
          <a:p>
            <a:endParaRPr lang="en-US" dirty="0"/>
          </a:p>
        </p:txBody>
      </p:sp>
    </p:spTree>
    <p:extLst>
      <p:ext uri="{BB962C8B-B14F-4D97-AF65-F5344CB8AC3E}">
        <p14:creationId xmlns:p14="http://schemas.microsoft.com/office/powerpoint/2010/main" val="2346989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smtClean="0"/>
              <a:t>Institutions and </a:t>
            </a:r>
            <a:r>
              <a:rPr lang="sv-SE" dirty="0" err="1" smtClean="0"/>
              <a:t>development</a:t>
            </a:r>
            <a:r>
              <a:rPr lang="sv-SE" dirty="0" smtClean="0"/>
              <a:t> </a:t>
            </a:r>
            <a:r>
              <a:rPr lang="sv-SE" dirty="0" err="1" smtClean="0"/>
              <a:t>recap</a:t>
            </a:r>
            <a:endParaRPr lang="en-US" dirty="0"/>
          </a:p>
        </p:txBody>
      </p:sp>
      <p:sp>
        <p:nvSpPr>
          <p:cNvPr id="3" name="Content Placeholder 2"/>
          <p:cNvSpPr>
            <a:spLocks noGrp="1"/>
          </p:cNvSpPr>
          <p:nvPr>
            <p:ph idx="1"/>
          </p:nvPr>
        </p:nvSpPr>
        <p:spPr/>
        <p:txBody>
          <a:bodyPr/>
          <a:lstStyle/>
          <a:p>
            <a:r>
              <a:rPr lang="sv-SE" dirty="0" err="1" smtClean="0"/>
              <a:t>Acemoglu</a:t>
            </a:r>
            <a:r>
              <a:rPr lang="sv-SE" dirty="0" smtClean="0"/>
              <a:t> et al. (2001) </a:t>
            </a:r>
            <a:r>
              <a:rPr lang="sv-SE" dirty="0" err="1" smtClean="0"/>
              <a:t>argue</a:t>
            </a:r>
            <a:r>
              <a:rPr lang="sv-SE" dirty="0" smtClean="0"/>
              <a:t> </a:t>
            </a:r>
            <a:r>
              <a:rPr lang="sv-SE" dirty="0" err="1" smtClean="0"/>
              <a:t>that</a:t>
            </a:r>
            <a:r>
              <a:rPr lang="sv-SE" dirty="0" smtClean="0"/>
              <a:t> national </a:t>
            </a:r>
            <a:r>
              <a:rPr lang="sv-SE" dirty="0" err="1" smtClean="0"/>
              <a:t>level</a:t>
            </a:r>
            <a:r>
              <a:rPr lang="sv-SE" dirty="0" smtClean="0"/>
              <a:t> institutions </a:t>
            </a:r>
            <a:r>
              <a:rPr lang="sv-SE" dirty="0" err="1" smtClean="0"/>
              <a:t>are</a:t>
            </a:r>
            <a:r>
              <a:rPr lang="sv-SE" dirty="0" smtClean="0"/>
              <a:t> </a:t>
            </a:r>
            <a:r>
              <a:rPr lang="sv-SE" dirty="0" err="1" smtClean="0"/>
              <a:t>key</a:t>
            </a:r>
            <a:r>
              <a:rPr lang="sv-SE" dirty="0" smtClean="0"/>
              <a:t> for long term </a:t>
            </a:r>
            <a:r>
              <a:rPr lang="sv-SE" dirty="0" err="1" smtClean="0"/>
              <a:t>development</a:t>
            </a:r>
            <a:r>
              <a:rPr lang="sv-SE" dirty="0" smtClean="0"/>
              <a:t>.</a:t>
            </a:r>
          </a:p>
          <a:p>
            <a:endParaRPr lang="sv-SE" dirty="0" smtClean="0"/>
          </a:p>
          <a:p>
            <a:r>
              <a:rPr lang="sv-SE" dirty="0" err="1" smtClean="0"/>
              <a:t>They</a:t>
            </a:r>
            <a:r>
              <a:rPr lang="sv-SE" dirty="0" smtClean="0"/>
              <a:t> test the </a:t>
            </a:r>
            <a:r>
              <a:rPr lang="sv-SE" dirty="0" err="1" smtClean="0"/>
              <a:t>idea</a:t>
            </a:r>
            <a:r>
              <a:rPr lang="sv-SE" dirty="0" smtClean="0"/>
              <a:t> by </a:t>
            </a:r>
            <a:r>
              <a:rPr lang="sv-SE" dirty="0" err="1" smtClean="0"/>
              <a:t>using</a:t>
            </a:r>
            <a:r>
              <a:rPr lang="sv-SE" dirty="0" smtClean="0"/>
              <a:t> potential </a:t>
            </a:r>
            <a:r>
              <a:rPr lang="sv-SE" dirty="0" err="1" smtClean="0"/>
              <a:t>settler</a:t>
            </a:r>
            <a:r>
              <a:rPr lang="sv-SE" dirty="0" smtClean="0"/>
              <a:t> </a:t>
            </a:r>
            <a:r>
              <a:rPr lang="sv-SE" dirty="0" err="1" smtClean="0"/>
              <a:t>mortality</a:t>
            </a:r>
            <a:r>
              <a:rPr lang="sv-SE" dirty="0" smtClean="0"/>
              <a:t> as an instrument.</a:t>
            </a:r>
          </a:p>
          <a:p>
            <a:endParaRPr lang="nb-NO" dirty="0"/>
          </a:p>
        </p:txBody>
      </p:sp>
    </p:spTree>
    <p:extLst>
      <p:ext uri="{BB962C8B-B14F-4D97-AF65-F5344CB8AC3E}">
        <p14:creationId xmlns:p14="http://schemas.microsoft.com/office/powerpoint/2010/main" val="12758891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Summary</a:t>
            </a:r>
            <a:r>
              <a:rPr lang="sv-SE" dirty="0" smtClean="0"/>
              <a:t> so far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a:t>
            </a:r>
            <a:r>
              <a:rPr lang="en-US" dirty="0"/>
              <a:t>analysis uncovers </a:t>
            </a:r>
            <a:r>
              <a:rPr lang="en-US" dirty="0" smtClean="0"/>
              <a:t>that differences </a:t>
            </a:r>
            <a:r>
              <a:rPr lang="en-US" dirty="0"/>
              <a:t>in economic performance within ethnic groups partitioned across different </a:t>
            </a:r>
            <a:r>
              <a:rPr lang="en-US" dirty="0" smtClean="0"/>
              <a:t>countries cannot </a:t>
            </a:r>
            <a:r>
              <a:rPr lang="en-US" dirty="0"/>
              <a:t>be explained by countrywide differences in institutional quality. While this result </a:t>
            </a:r>
            <a:r>
              <a:rPr lang="en-US" dirty="0" smtClean="0"/>
              <a:t>does not </a:t>
            </a:r>
            <a:r>
              <a:rPr lang="en-US" dirty="0"/>
              <a:t>necessarily generalize to areas far from the national borders or other parts of the </a:t>
            </a:r>
            <a:r>
              <a:rPr lang="en-US" dirty="0" smtClean="0"/>
              <a:t>world, it </a:t>
            </a:r>
            <a:r>
              <a:rPr lang="en-US" dirty="0"/>
              <a:t>casts doubt on the causal interpretation of the cross-country positive correlation </a:t>
            </a:r>
            <a:r>
              <a:rPr lang="en-US" dirty="0" smtClean="0"/>
              <a:t>between institutional </a:t>
            </a:r>
            <a:r>
              <a:rPr lang="en-US" dirty="0"/>
              <a:t>quality and economic development in Africa</a:t>
            </a:r>
            <a:r>
              <a:rPr lang="en-US" dirty="0" smtClean="0"/>
              <a:t>.”</a:t>
            </a:r>
            <a:endParaRPr lang="en-US" dirty="0"/>
          </a:p>
        </p:txBody>
      </p:sp>
    </p:spTree>
    <p:extLst>
      <p:ext uri="{BB962C8B-B14F-4D97-AF65-F5344CB8AC3E}">
        <p14:creationId xmlns:p14="http://schemas.microsoft.com/office/powerpoint/2010/main" val="11364165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about the pre-colonial institutions?</a:t>
            </a:r>
          </a:p>
        </p:txBody>
      </p:sp>
      <p:sp>
        <p:nvSpPr>
          <p:cNvPr id="3" name="Content Placeholder 2"/>
          <p:cNvSpPr>
            <a:spLocks noGrp="1"/>
          </p:cNvSpPr>
          <p:nvPr>
            <p:ph idx="1"/>
          </p:nvPr>
        </p:nvSpPr>
        <p:spPr/>
        <p:txBody>
          <a:bodyPr>
            <a:normAutofit fontScale="92500"/>
          </a:bodyPr>
          <a:lstStyle/>
          <a:p>
            <a:r>
              <a:rPr lang="sv-SE" dirty="0" err="1" smtClean="0"/>
              <a:t>They</a:t>
            </a:r>
            <a:r>
              <a:rPr lang="sv-SE" dirty="0" smtClean="0"/>
              <a:t> </a:t>
            </a:r>
            <a:r>
              <a:rPr lang="sv-SE" dirty="0" err="1" smtClean="0"/>
              <a:t>find</a:t>
            </a:r>
            <a:r>
              <a:rPr lang="sv-SE" dirty="0" smtClean="0"/>
              <a:t> a robust </a:t>
            </a:r>
            <a:r>
              <a:rPr lang="sv-SE" dirty="0" err="1" smtClean="0"/>
              <a:t>correlation</a:t>
            </a:r>
            <a:r>
              <a:rPr lang="sv-SE" dirty="0" smtClean="0"/>
              <a:t> </a:t>
            </a:r>
            <a:r>
              <a:rPr lang="sv-SE" dirty="0" err="1" smtClean="0"/>
              <a:t>between</a:t>
            </a:r>
            <a:r>
              <a:rPr lang="sv-SE" dirty="0" smtClean="0"/>
              <a:t> </a:t>
            </a:r>
            <a:r>
              <a:rPr lang="en-US" dirty="0" smtClean="0"/>
              <a:t>ethnic </a:t>
            </a:r>
            <a:r>
              <a:rPr lang="en-US" dirty="0"/>
              <a:t>pre-colonial institutions </a:t>
            </a:r>
            <a:r>
              <a:rPr lang="en-US" dirty="0" smtClean="0"/>
              <a:t>(political centralization) and </a:t>
            </a:r>
            <a:r>
              <a:rPr lang="en-US" dirty="0"/>
              <a:t>contemporary regional </a:t>
            </a:r>
            <a:r>
              <a:rPr lang="en-US" dirty="0" smtClean="0"/>
              <a:t>development.</a:t>
            </a:r>
          </a:p>
          <a:p>
            <a:r>
              <a:rPr lang="en-US" dirty="0" smtClean="0"/>
              <a:t>“Since </a:t>
            </a:r>
            <a:r>
              <a:rPr lang="en-US" dirty="0"/>
              <a:t>we do not have random assignment on ethnic institutions, this correlation does not necessarily imply causation</a:t>
            </a:r>
            <a:r>
              <a:rPr lang="en-US" dirty="0" smtClean="0"/>
              <a:t>.” </a:t>
            </a:r>
          </a:p>
          <a:p>
            <a:r>
              <a:rPr lang="en-US" dirty="0" smtClean="0"/>
              <a:t>But it is robust to control </a:t>
            </a:r>
            <a:r>
              <a:rPr lang="en-US" dirty="0"/>
              <a:t>for geography at a fine level, country characteristics, and other ethnic traits. </a:t>
            </a:r>
          </a:p>
          <a:p>
            <a:endParaRPr lang="en-US" dirty="0"/>
          </a:p>
        </p:txBody>
      </p:sp>
    </p:spTree>
    <p:extLst>
      <p:ext uri="{BB962C8B-B14F-4D97-AF65-F5344CB8AC3E}">
        <p14:creationId xmlns:p14="http://schemas.microsoft.com/office/powerpoint/2010/main" val="33202721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err="1" smtClean="0"/>
              <a:t>Recap</a:t>
            </a:r>
            <a:r>
              <a:rPr lang="sv-SE" dirty="0" smtClean="0"/>
              <a:t>, </a:t>
            </a:r>
            <a:r>
              <a:rPr lang="sv-SE" dirty="0" err="1" smtClean="0"/>
              <a:t>questions</a:t>
            </a:r>
            <a:r>
              <a:rPr lang="sv-SE" dirty="0" smtClean="0"/>
              <a:t> from </a:t>
            </a:r>
            <a:r>
              <a:rPr lang="sv-SE" dirty="0" err="1" smtClean="0"/>
              <a:t>you</a:t>
            </a:r>
            <a:r>
              <a:rPr lang="sv-SE" dirty="0" smtClean="0"/>
              <a:t>, </a:t>
            </a:r>
            <a:r>
              <a:rPr lang="sv-SE" dirty="0" smtClean="0"/>
              <a:t>and </a:t>
            </a:r>
            <a:r>
              <a:rPr lang="sv-SE" dirty="0" err="1" smtClean="0"/>
              <a:t>exam</a:t>
            </a:r>
            <a:r>
              <a:rPr lang="sv-SE" dirty="0" smtClean="0"/>
              <a:t> </a:t>
            </a:r>
            <a:r>
              <a:rPr lang="sv-SE" dirty="0" err="1" smtClean="0"/>
              <a:t>questions</a:t>
            </a:r>
            <a:endParaRPr lang="en-US" dirty="0"/>
          </a:p>
        </p:txBody>
      </p:sp>
    </p:spTree>
    <p:extLst>
      <p:ext uri="{BB962C8B-B14F-4D97-AF65-F5344CB8AC3E}">
        <p14:creationId xmlns:p14="http://schemas.microsoft.com/office/powerpoint/2010/main" val="2157756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Questions</a:t>
            </a:r>
            <a:r>
              <a:rPr lang="sv-SE" dirty="0" smtClean="0"/>
              <a:t> from </a:t>
            </a:r>
            <a:r>
              <a:rPr lang="sv-SE" dirty="0" err="1" smtClean="0"/>
              <a:t>you</a:t>
            </a:r>
            <a:endParaRPr lang="en-US" dirty="0"/>
          </a:p>
        </p:txBody>
      </p:sp>
      <p:sp>
        <p:nvSpPr>
          <p:cNvPr id="3" name="Content Placeholder 2"/>
          <p:cNvSpPr>
            <a:spLocks noGrp="1"/>
          </p:cNvSpPr>
          <p:nvPr>
            <p:ph idx="1"/>
          </p:nvPr>
        </p:nvSpPr>
        <p:spPr/>
        <p:txBody>
          <a:bodyPr/>
          <a:lstStyle/>
          <a:p>
            <a:r>
              <a:rPr lang="sv-SE" dirty="0" smtClean="0"/>
              <a:t>Credit </a:t>
            </a:r>
            <a:r>
              <a:rPr lang="sv-SE" dirty="0" err="1" smtClean="0"/>
              <a:t>rationing</a:t>
            </a:r>
            <a:r>
              <a:rPr lang="sv-SE" dirty="0" smtClean="0"/>
              <a:t>: </a:t>
            </a:r>
            <a:r>
              <a:rPr lang="sv-SE" dirty="0" err="1" smtClean="0"/>
              <a:t>Why</a:t>
            </a:r>
            <a:r>
              <a:rPr lang="sv-SE" dirty="0" smtClean="0"/>
              <a:t> is </a:t>
            </a:r>
            <a:r>
              <a:rPr lang="sv-SE" dirty="0" err="1" smtClean="0"/>
              <a:t>there</a:t>
            </a:r>
            <a:r>
              <a:rPr lang="sv-SE" dirty="0" smtClean="0"/>
              <a:t> </a:t>
            </a:r>
            <a:r>
              <a:rPr lang="sv-SE" dirty="0" err="1" smtClean="0"/>
              <a:t>credit</a:t>
            </a:r>
            <a:r>
              <a:rPr lang="sv-SE" dirty="0" smtClean="0"/>
              <a:t> </a:t>
            </a:r>
            <a:r>
              <a:rPr lang="sv-SE" dirty="0" err="1" smtClean="0"/>
              <a:t>rationing</a:t>
            </a:r>
            <a:r>
              <a:rPr lang="sv-SE" dirty="0" smtClean="0"/>
              <a:t>? </a:t>
            </a:r>
            <a:r>
              <a:rPr lang="sv-SE" dirty="0" err="1" smtClean="0"/>
              <a:t>Why</a:t>
            </a:r>
            <a:r>
              <a:rPr lang="sv-SE" dirty="0" smtClean="0"/>
              <a:t> is it </a:t>
            </a:r>
            <a:r>
              <a:rPr lang="sv-SE" dirty="0" err="1" smtClean="0"/>
              <a:t>worse</a:t>
            </a:r>
            <a:r>
              <a:rPr lang="sv-SE" dirty="0" smtClean="0"/>
              <a:t> </a:t>
            </a:r>
            <a:r>
              <a:rPr lang="sv-SE" dirty="0" err="1" smtClean="0"/>
              <a:t>to</a:t>
            </a:r>
            <a:r>
              <a:rPr lang="sv-SE" dirty="0" smtClean="0"/>
              <a:t> </a:t>
            </a:r>
            <a:r>
              <a:rPr lang="sv-SE" dirty="0" err="1" smtClean="0"/>
              <a:t>borrow</a:t>
            </a:r>
            <a:r>
              <a:rPr lang="sv-SE" dirty="0" smtClean="0"/>
              <a:t> </a:t>
            </a:r>
            <a:r>
              <a:rPr lang="sv-SE" dirty="0" err="1" smtClean="0"/>
              <a:t>out</a:t>
            </a:r>
            <a:r>
              <a:rPr lang="sv-SE" dirty="0" smtClean="0"/>
              <a:t> for </a:t>
            </a:r>
            <a:r>
              <a:rPr lang="sv-SE" dirty="0" err="1" smtClean="0"/>
              <a:t>consumption</a:t>
            </a:r>
            <a:r>
              <a:rPr lang="sv-SE" dirty="0" smtClean="0"/>
              <a:t>?</a:t>
            </a:r>
          </a:p>
          <a:p>
            <a:r>
              <a:rPr lang="sv-SE" dirty="0" err="1" smtClean="0"/>
              <a:t>How</a:t>
            </a:r>
            <a:r>
              <a:rPr lang="sv-SE" dirty="0" smtClean="0"/>
              <a:t> </a:t>
            </a:r>
            <a:r>
              <a:rPr lang="sv-SE" dirty="0" err="1" smtClean="0"/>
              <a:t>does</a:t>
            </a:r>
            <a:r>
              <a:rPr lang="sv-SE" dirty="0" smtClean="0"/>
              <a:t> the instrument </a:t>
            </a:r>
            <a:r>
              <a:rPr lang="sv-SE" dirty="0" err="1" smtClean="0"/>
              <a:t>work</a:t>
            </a:r>
            <a:r>
              <a:rPr lang="sv-SE" dirty="0" smtClean="0"/>
              <a:t> in the </a:t>
            </a:r>
            <a:r>
              <a:rPr lang="sv-SE" dirty="0" err="1" smtClean="0"/>
              <a:t>article</a:t>
            </a:r>
            <a:r>
              <a:rPr lang="sv-SE" dirty="0" smtClean="0"/>
              <a:t> </a:t>
            </a:r>
            <a:r>
              <a:rPr lang="nb-NO" dirty="0" smtClean="0"/>
              <a:t>"</a:t>
            </a:r>
            <a:r>
              <a:rPr lang="nb-NO" dirty="0" err="1" smtClean="0"/>
              <a:t>Does</a:t>
            </a:r>
            <a:r>
              <a:rPr lang="nb-NO" dirty="0" smtClean="0"/>
              <a:t> </a:t>
            </a:r>
            <a:r>
              <a:rPr lang="nb-NO" dirty="0"/>
              <a:t>rural bank </a:t>
            </a:r>
            <a:r>
              <a:rPr lang="nb-NO" dirty="0" smtClean="0"/>
              <a:t>matters?"?</a:t>
            </a:r>
          </a:p>
          <a:p>
            <a:r>
              <a:rPr lang="sv-SE" dirty="0" err="1" smtClean="0"/>
              <a:t>What</a:t>
            </a:r>
            <a:r>
              <a:rPr lang="sv-SE" dirty="0" smtClean="0"/>
              <a:t> </a:t>
            </a:r>
            <a:r>
              <a:rPr lang="sv-SE" dirty="0" err="1" smtClean="0"/>
              <a:t>should</a:t>
            </a:r>
            <a:r>
              <a:rPr lang="sv-SE" dirty="0" smtClean="0"/>
              <a:t> </a:t>
            </a:r>
            <a:r>
              <a:rPr lang="sv-SE" dirty="0" err="1" smtClean="0"/>
              <a:t>we</a:t>
            </a:r>
            <a:r>
              <a:rPr lang="sv-SE" dirty="0" smtClean="0"/>
              <a:t> focus on (for the </a:t>
            </a:r>
            <a:r>
              <a:rPr lang="sv-SE" dirty="0" err="1" smtClean="0"/>
              <a:t>exam</a:t>
            </a:r>
            <a:r>
              <a:rPr lang="sv-SE" dirty="0" smtClean="0"/>
              <a:t>) </a:t>
            </a:r>
            <a:r>
              <a:rPr lang="sv-SE" dirty="0" err="1" smtClean="0"/>
              <a:t>when</a:t>
            </a:r>
            <a:r>
              <a:rPr lang="sv-SE" dirty="0" smtClean="0"/>
              <a:t> </a:t>
            </a:r>
            <a:r>
              <a:rPr lang="sv-SE" dirty="0" err="1" smtClean="0"/>
              <a:t>reading</a:t>
            </a:r>
            <a:r>
              <a:rPr lang="sv-SE" dirty="0" smtClean="0"/>
              <a:t>?</a:t>
            </a:r>
            <a:endParaRPr lang="en-US" dirty="0"/>
          </a:p>
        </p:txBody>
      </p:sp>
    </p:spTree>
    <p:extLst>
      <p:ext uri="{BB962C8B-B14F-4D97-AF65-F5344CB8AC3E}">
        <p14:creationId xmlns:p14="http://schemas.microsoft.com/office/powerpoint/2010/main" val="35599300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smtClean="0"/>
              <a:t>Look at </a:t>
            </a:r>
            <a:r>
              <a:rPr lang="sv-SE" dirty="0" err="1" smtClean="0"/>
              <a:t>your</a:t>
            </a:r>
            <a:r>
              <a:rPr lang="sv-SE" dirty="0" smtClean="0"/>
              <a:t> </a:t>
            </a:r>
            <a:r>
              <a:rPr lang="sv-SE" dirty="0" err="1" smtClean="0"/>
              <a:t>notes</a:t>
            </a:r>
            <a:r>
              <a:rPr lang="sv-SE" dirty="0" smtClean="0"/>
              <a:t> from </a:t>
            </a:r>
            <a:r>
              <a:rPr lang="sv-SE" dirty="0" err="1" smtClean="0"/>
              <a:t>lecture</a:t>
            </a:r>
            <a:r>
              <a:rPr lang="sv-SE" dirty="0" smtClean="0"/>
              <a:t> 2, </a:t>
            </a:r>
            <a:r>
              <a:rPr lang="sv-SE" dirty="0" err="1" smtClean="0"/>
              <a:t>slide</a:t>
            </a:r>
            <a:r>
              <a:rPr lang="sv-SE" dirty="0" smtClean="0"/>
              <a:t> 7:</a:t>
            </a:r>
            <a:endParaRPr lang="en-US" dirty="0"/>
          </a:p>
        </p:txBody>
      </p:sp>
      <p:sp>
        <p:nvSpPr>
          <p:cNvPr id="3" name="Content Placeholder 2"/>
          <p:cNvSpPr>
            <a:spLocks noGrp="1"/>
          </p:cNvSpPr>
          <p:nvPr>
            <p:ph idx="1"/>
          </p:nvPr>
        </p:nvSpPr>
        <p:spPr/>
        <p:txBody>
          <a:bodyPr>
            <a:normAutofit/>
          </a:bodyPr>
          <a:lstStyle/>
          <a:p>
            <a:r>
              <a:rPr lang="sv-SE" dirty="0" smtClean="0"/>
              <a:t>Credit </a:t>
            </a:r>
            <a:r>
              <a:rPr lang="sv-SE" dirty="0" err="1" smtClean="0"/>
              <a:t>rationing</a:t>
            </a:r>
            <a:r>
              <a:rPr lang="sv-SE" dirty="0" smtClean="0"/>
              <a:t>:</a:t>
            </a:r>
          </a:p>
          <a:p>
            <a:pPr lvl="2">
              <a:lnSpc>
                <a:spcPct val="90000"/>
              </a:lnSpc>
              <a:spcBef>
                <a:spcPct val="0"/>
              </a:spcBef>
              <a:spcAft>
                <a:spcPts val="600"/>
              </a:spcAft>
              <a:buFont typeface="Wingdings" pitchFamily="2" charset="2"/>
              <a:buChar char="Ø"/>
            </a:pPr>
            <a:endParaRPr lang="sv-SE" dirty="0" smtClean="0"/>
          </a:p>
          <a:p>
            <a:pPr lvl="2">
              <a:lnSpc>
                <a:spcPct val="90000"/>
              </a:lnSpc>
              <a:spcBef>
                <a:spcPct val="0"/>
              </a:spcBef>
              <a:spcAft>
                <a:spcPts val="600"/>
              </a:spcAft>
              <a:buFont typeface="Wingdings" pitchFamily="2" charset="2"/>
              <a:buChar char="Ø"/>
            </a:pPr>
            <a:r>
              <a:rPr lang="sv-SE" dirty="0" smtClean="0"/>
              <a:t> </a:t>
            </a:r>
            <a:r>
              <a:rPr lang="en-US" dirty="0" smtClean="0"/>
              <a:t>What is it?</a:t>
            </a:r>
            <a:endParaRPr lang="sv-SE" dirty="0" smtClean="0"/>
          </a:p>
          <a:p>
            <a:pPr marL="0" indent="0">
              <a:buNone/>
            </a:pPr>
            <a:endParaRPr lang="sv-SE" dirty="0" smtClean="0"/>
          </a:p>
          <a:p>
            <a:pPr lvl="2">
              <a:lnSpc>
                <a:spcPct val="90000"/>
              </a:lnSpc>
              <a:spcBef>
                <a:spcPct val="0"/>
              </a:spcBef>
              <a:spcAft>
                <a:spcPts val="600"/>
              </a:spcAft>
              <a:buFont typeface="Wingdings" pitchFamily="2" charset="2"/>
              <a:buChar char="Ø"/>
            </a:pPr>
            <a:r>
              <a:rPr lang="sv-SE" dirty="0" smtClean="0"/>
              <a:t> </a:t>
            </a:r>
            <a:r>
              <a:rPr lang="en-US" altLang="zh-CN" dirty="0" smtClean="0"/>
              <a:t>Why does it occur, in particular, why doesn’t the lender just raise the interest to lend out more</a:t>
            </a:r>
            <a:r>
              <a:rPr lang="sv-SE" altLang="zh-CN" dirty="0"/>
              <a:t>?</a:t>
            </a:r>
            <a:endParaRPr lang="sv-SE" dirty="0" smtClean="0"/>
          </a:p>
          <a:p>
            <a:pPr lvl="2">
              <a:lnSpc>
                <a:spcPct val="90000"/>
              </a:lnSpc>
              <a:spcBef>
                <a:spcPct val="0"/>
              </a:spcBef>
              <a:spcAft>
                <a:spcPts val="600"/>
              </a:spcAft>
              <a:buFont typeface="Wingdings" pitchFamily="2" charset="2"/>
              <a:buChar char="Ø"/>
            </a:pPr>
            <a:endParaRPr lang="sv-SE" dirty="0" smtClean="0"/>
          </a:p>
          <a:p>
            <a:pPr lvl="2">
              <a:lnSpc>
                <a:spcPct val="90000"/>
              </a:lnSpc>
              <a:spcBef>
                <a:spcPct val="0"/>
              </a:spcBef>
              <a:spcAft>
                <a:spcPts val="600"/>
              </a:spcAft>
              <a:buFont typeface="Wingdings" pitchFamily="2" charset="2"/>
              <a:buChar char="Ø"/>
            </a:pPr>
            <a:r>
              <a:rPr lang="sv-SE" dirty="0" smtClean="0"/>
              <a:t> </a:t>
            </a:r>
            <a:r>
              <a:rPr lang="sv-SE" dirty="0" err="1" smtClean="0"/>
              <a:t>Explain</a:t>
            </a:r>
            <a:r>
              <a:rPr lang="sv-SE" dirty="0" smtClean="0"/>
              <a:t> </a:t>
            </a:r>
            <a:r>
              <a:rPr lang="sv-SE" dirty="0" err="1" smtClean="0"/>
              <a:t>intuitively</a:t>
            </a:r>
            <a:r>
              <a:rPr lang="sv-SE" dirty="0" smtClean="0"/>
              <a:t> </a:t>
            </a:r>
            <a:r>
              <a:rPr lang="sv-SE" dirty="0" err="1" smtClean="0"/>
              <a:t>how</a:t>
            </a:r>
            <a:r>
              <a:rPr lang="sv-SE" dirty="0" smtClean="0"/>
              <a:t> i</a:t>
            </a:r>
            <a:r>
              <a:rPr lang="en-US" dirty="0" err="1" smtClean="0"/>
              <a:t>nformation</a:t>
            </a:r>
            <a:r>
              <a:rPr lang="en-US" dirty="0" smtClean="0"/>
              <a:t> asymmetries may cause credit rationing</a:t>
            </a:r>
            <a:r>
              <a:rPr lang="sv-SE" dirty="0" smtClean="0"/>
              <a:t>.</a:t>
            </a:r>
          </a:p>
          <a:p>
            <a:endParaRPr lang="sv-SE" dirty="0" smtClean="0"/>
          </a:p>
          <a:p>
            <a:endParaRPr lang="en-US" dirty="0"/>
          </a:p>
        </p:txBody>
      </p:sp>
    </p:spTree>
    <p:extLst>
      <p:ext uri="{BB962C8B-B14F-4D97-AF65-F5344CB8AC3E}">
        <p14:creationId xmlns:p14="http://schemas.microsoft.com/office/powerpoint/2010/main" val="12559964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err="1" smtClean="0"/>
              <a:t>Empirical</a:t>
            </a:r>
            <a:r>
              <a:rPr lang="sv-SE" dirty="0" smtClean="0"/>
              <a:t> </a:t>
            </a:r>
            <a:r>
              <a:rPr lang="sv-SE" dirty="0" err="1" smtClean="0"/>
              <a:t>strategy</a:t>
            </a:r>
            <a:r>
              <a:rPr lang="sv-SE" dirty="0" smtClean="0"/>
              <a:t> in Burgess and </a:t>
            </a:r>
            <a:r>
              <a:rPr lang="sv-SE" dirty="0" err="1" smtClean="0"/>
              <a:t>Pande</a:t>
            </a:r>
            <a:r>
              <a:rPr lang="sv-SE" dirty="0" smtClean="0"/>
              <a:t> (2005)</a:t>
            </a:r>
            <a:endParaRPr lang="en-US" dirty="0"/>
          </a:p>
        </p:txBody>
      </p:sp>
      <p:sp>
        <p:nvSpPr>
          <p:cNvPr id="3" name="Content Placeholder 2"/>
          <p:cNvSpPr>
            <a:spLocks noGrp="1"/>
          </p:cNvSpPr>
          <p:nvPr>
            <p:ph idx="1"/>
          </p:nvPr>
        </p:nvSpPr>
        <p:spPr/>
        <p:txBody>
          <a:bodyPr>
            <a:normAutofit/>
          </a:bodyPr>
          <a:lstStyle/>
          <a:p>
            <a:r>
              <a:rPr lang="en-US" dirty="0"/>
              <a:t>Use the imposition and removal of the 1:4 branch licensing policy, as </a:t>
            </a:r>
            <a:r>
              <a:rPr lang="en-US" i="1" dirty="0"/>
              <a:t>instruments</a:t>
            </a:r>
            <a:r>
              <a:rPr lang="en-US" dirty="0" smtClean="0"/>
              <a:t>.</a:t>
            </a:r>
          </a:p>
          <a:p>
            <a:pPr marL="514350" lvl="0" indent="-514350">
              <a:buAutoNum type="arabicParenR"/>
            </a:pPr>
            <a:r>
              <a:rPr lang="en-US" dirty="0" smtClean="0"/>
              <a:t>Relevance</a:t>
            </a:r>
            <a:r>
              <a:rPr lang="en-US" dirty="0"/>
              <a:t>: The </a:t>
            </a:r>
            <a:r>
              <a:rPr lang="en-US" dirty="0" smtClean="0"/>
              <a:t>policy </a:t>
            </a:r>
            <a:r>
              <a:rPr lang="en-US" dirty="0"/>
              <a:t>must be a predictor for the number of banks</a:t>
            </a:r>
            <a:r>
              <a:rPr lang="en-US" dirty="0" smtClean="0"/>
              <a:t>.</a:t>
            </a:r>
          </a:p>
          <a:p>
            <a:pPr marL="514350" indent="-514350">
              <a:buFont typeface="Arial" pitchFamily="34" charset="0"/>
              <a:buAutoNum type="arabicParenR"/>
            </a:pPr>
            <a:r>
              <a:rPr lang="en-US" dirty="0"/>
              <a:t>Validity: The policy should not affect rural poverty in other ways than via the number of rural banks.</a:t>
            </a:r>
          </a:p>
          <a:p>
            <a:pPr marL="0" indent="0">
              <a:buNone/>
            </a:pPr>
            <a:endParaRPr lang="en-US" dirty="0"/>
          </a:p>
          <a:p>
            <a:endParaRPr lang="en-US" dirty="0"/>
          </a:p>
        </p:txBody>
      </p:sp>
    </p:spTree>
    <p:extLst>
      <p:ext uri="{BB962C8B-B14F-4D97-AF65-F5344CB8AC3E}">
        <p14:creationId xmlns:p14="http://schemas.microsoft.com/office/powerpoint/2010/main" val="9096983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Relevance</a:t>
            </a:r>
            <a:endParaRPr lang="en-US" dirty="0"/>
          </a:p>
        </p:txBody>
      </p:sp>
      <p:sp>
        <p:nvSpPr>
          <p:cNvPr id="3" name="Content Placeholder 2"/>
          <p:cNvSpPr>
            <a:spLocks noGrp="1"/>
          </p:cNvSpPr>
          <p:nvPr>
            <p:ph idx="1"/>
          </p:nvPr>
        </p:nvSpPr>
        <p:spPr/>
        <p:txBody>
          <a:bodyPr/>
          <a:lstStyle/>
          <a:p>
            <a:r>
              <a:rPr lang="en-US" dirty="0"/>
              <a:t>Does the reform predict the number of banks?</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6131" y="2708920"/>
            <a:ext cx="5403079" cy="122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89679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Figure</a:t>
            </a:r>
            <a:r>
              <a:rPr lang="sv-SE" dirty="0" smtClean="0"/>
              <a:t> 1</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492896"/>
            <a:ext cx="596265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10871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smtClean="0"/>
              <a:t>Note </a:t>
            </a:r>
            <a:r>
              <a:rPr lang="sv-SE" dirty="0" err="1" smtClean="0"/>
              <a:t>that</a:t>
            </a:r>
            <a:r>
              <a:rPr lang="sv-SE" dirty="0" smtClean="0"/>
              <a:t> </a:t>
            </a:r>
            <a:r>
              <a:rPr lang="sv-SE" dirty="0" err="1" smtClean="0"/>
              <a:t>they</a:t>
            </a:r>
            <a:r>
              <a:rPr lang="sv-SE" dirty="0" smtClean="0"/>
              <a:t> </a:t>
            </a:r>
            <a:r>
              <a:rPr lang="sv-SE" dirty="0" err="1" smtClean="0"/>
              <a:t>use</a:t>
            </a:r>
            <a:r>
              <a:rPr lang="sv-SE" dirty="0" smtClean="0"/>
              <a:t> </a:t>
            </a:r>
            <a:r>
              <a:rPr lang="sv-SE" i="1" dirty="0" smtClean="0"/>
              <a:t>the trend breaks </a:t>
            </a:r>
            <a:r>
              <a:rPr lang="sv-SE" dirty="0" smtClean="0"/>
              <a:t>as instruments.</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552963"/>
            <a:ext cx="6840759" cy="4771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97091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err="1" smtClean="0"/>
              <a:t>Exam</a:t>
            </a:r>
            <a:r>
              <a:rPr lang="sv-SE" dirty="0" smtClean="0"/>
              <a:t> </a:t>
            </a:r>
            <a:r>
              <a:rPr lang="sv-SE" dirty="0" err="1" smtClean="0"/>
              <a:t>questions</a:t>
            </a:r>
            <a:r>
              <a:rPr lang="sv-SE" dirty="0" smtClean="0"/>
              <a:t> on </a:t>
            </a:r>
            <a:r>
              <a:rPr lang="sv-SE" dirty="0" err="1" smtClean="0"/>
              <a:t>empirical</a:t>
            </a:r>
            <a:r>
              <a:rPr lang="sv-SE" dirty="0" smtClean="0"/>
              <a:t> </a:t>
            </a:r>
            <a:r>
              <a:rPr lang="sv-SE" dirty="0" err="1" smtClean="0"/>
              <a:t>papers</a:t>
            </a:r>
            <a:endParaRPr lang="en-US" dirty="0"/>
          </a:p>
        </p:txBody>
      </p:sp>
      <p:sp>
        <p:nvSpPr>
          <p:cNvPr id="3" name="Content Placeholder 2"/>
          <p:cNvSpPr>
            <a:spLocks noGrp="1"/>
          </p:cNvSpPr>
          <p:nvPr>
            <p:ph idx="1"/>
          </p:nvPr>
        </p:nvSpPr>
        <p:spPr/>
        <p:txBody>
          <a:bodyPr/>
          <a:lstStyle/>
          <a:p>
            <a:r>
              <a:rPr lang="sv-SE" dirty="0"/>
              <a:t>The </a:t>
            </a:r>
            <a:r>
              <a:rPr lang="sv-SE" dirty="0" err="1" smtClean="0"/>
              <a:t>questions</a:t>
            </a:r>
            <a:r>
              <a:rPr lang="sv-SE" dirty="0" smtClean="0"/>
              <a:t> </a:t>
            </a:r>
            <a:r>
              <a:rPr lang="sv-SE" dirty="0" err="1" smtClean="0"/>
              <a:t>asked</a:t>
            </a:r>
            <a:r>
              <a:rPr lang="sv-SE" dirty="0" smtClean="0"/>
              <a:t> </a:t>
            </a:r>
            <a:r>
              <a:rPr lang="sv-SE" dirty="0"/>
              <a:t>and the </a:t>
            </a:r>
            <a:r>
              <a:rPr lang="sv-SE" dirty="0" err="1"/>
              <a:t>possible</a:t>
            </a:r>
            <a:r>
              <a:rPr lang="sv-SE" dirty="0"/>
              <a:t> </a:t>
            </a:r>
            <a:r>
              <a:rPr lang="sv-SE" dirty="0" err="1"/>
              <a:t>theoretical</a:t>
            </a:r>
            <a:r>
              <a:rPr lang="sv-SE" dirty="0"/>
              <a:t> </a:t>
            </a:r>
            <a:r>
              <a:rPr lang="sv-SE" dirty="0" err="1" smtClean="0"/>
              <a:t>mechanisms</a:t>
            </a:r>
            <a:r>
              <a:rPr lang="sv-SE" dirty="0" smtClean="0"/>
              <a:t>.</a:t>
            </a:r>
          </a:p>
          <a:p>
            <a:endParaRPr lang="sv-SE" dirty="0"/>
          </a:p>
          <a:p>
            <a:r>
              <a:rPr lang="sv-SE" dirty="0"/>
              <a:t>The </a:t>
            </a:r>
            <a:r>
              <a:rPr lang="sv-SE" dirty="0" err="1"/>
              <a:t>empirical</a:t>
            </a:r>
            <a:r>
              <a:rPr lang="sv-SE" dirty="0"/>
              <a:t> </a:t>
            </a:r>
            <a:r>
              <a:rPr lang="sv-SE" dirty="0" err="1"/>
              <a:t>strategies</a:t>
            </a:r>
            <a:r>
              <a:rPr lang="sv-SE" dirty="0"/>
              <a:t> and internal </a:t>
            </a:r>
            <a:r>
              <a:rPr lang="sv-SE" dirty="0" err="1"/>
              <a:t>validity</a:t>
            </a:r>
            <a:r>
              <a:rPr lang="sv-SE" dirty="0" smtClean="0"/>
              <a:t>.</a:t>
            </a:r>
          </a:p>
          <a:p>
            <a:endParaRPr lang="sv-SE" dirty="0"/>
          </a:p>
          <a:p>
            <a:r>
              <a:rPr lang="sv-SE" dirty="0"/>
              <a:t>The </a:t>
            </a:r>
            <a:r>
              <a:rPr lang="sv-SE" dirty="0" err="1"/>
              <a:t>main</a:t>
            </a:r>
            <a:r>
              <a:rPr lang="sv-SE" dirty="0"/>
              <a:t> </a:t>
            </a:r>
            <a:r>
              <a:rPr lang="sv-SE" dirty="0" err="1" smtClean="0"/>
              <a:t>results</a:t>
            </a:r>
            <a:r>
              <a:rPr lang="sv-SE" dirty="0" smtClean="0"/>
              <a:t>, </a:t>
            </a:r>
            <a:r>
              <a:rPr lang="sv-SE" dirty="0" err="1" smtClean="0"/>
              <a:t>mechanisms</a:t>
            </a:r>
            <a:r>
              <a:rPr lang="sv-SE" dirty="0" smtClean="0"/>
              <a:t>, </a:t>
            </a:r>
            <a:r>
              <a:rPr lang="sv-SE" dirty="0"/>
              <a:t>and external </a:t>
            </a:r>
            <a:r>
              <a:rPr lang="sv-SE" dirty="0" err="1"/>
              <a:t>validity</a:t>
            </a:r>
            <a:r>
              <a:rPr lang="sv-SE" dirty="0"/>
              <a:t>.</a:t>
            </a:r>
          </a:p>
          <a:p>
            <a:pPr marL="0" indent="0">
              <a:buNone/>
            </a:pPr>
            <a:endParaRPr lang="en-US" dirty="0"/>
          </a:p>
        </p:txBody>
      </p:sp>
    </p:spTree>
    <p:extLst>
      <p:ext uri="{BB962C8B-B14F-4D97-AF65-F5344CB8AC3E}">
        <p14:creationId xmlns:p14="http://schemas.microsoft.com/office/powerpoint/2010/main" val="2230011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ChangeArrowheads="1"/>
          </p:cNvSpPr>
          <p:nvPr>
            <p:ph type="ctrTitle"/>
          </p:nvPr>
        </p:nvSpPr>
        <p:spPr>
          <a:xfrm>
            <a:off x="725488" y="654050"/>
            <a:ext cx="7693025" cy="1054100"/>
          </a:xfrm>
        </p:spPr>
        <p:txBody>
          <a:bodyPr lIns="0" tIns="0" rIns="0" bIns="0">
            <a:normAutofit fontScale="90000"/>
          </a:bodyPr>
          <a:lstStyle/>
          <a:p>
            <a:pPr eaLnBrk="1" hangingPunct="1">
              <a:lnSpc>
                <a:spcPct val="95000"/>
              </a:lnSpc>
            </a:pPr>
            <a:r>
              <a:rPr lang="en-US" smtClean="0">
                <a:solidFill>
                  <a:srgbClr val="000000"/>
                </a:solidFill>
              </a:rPr>
              <a:t>Identification Strategy and argument</a:t>
            </a:r>
          </a:p>
        </p:txBody>
      </p:sp>
      <p:graphicFrame>
        <p:nvGraphicFramePr>
          <p:cNvPr id="15" name="Diagram 14"/>
          <p:cNvGraphicFramePr/>
          <p:nvPr/>
        </p:nvGraphicFramePr>
        <p:xfrm>
          <a:off x="323528" y="2348880"/>
          <a:ext cx="8640960" cy="1961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Curved Up Arrow 15"/>
          <p:cNvSpPr/>
          <p:nvPr/>
        </p:nvSpPr>
        <p:spPr>
          <a:xfrm>
            <a:off x="900113" y="4149725"/>
            <a:ext cx="7559675" cy="158273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solidFill>
                <a:schemeClr val="tx1"/>
              </a:solidFill>
            </a:endParaRPr>
          </a:p>
        </p:txBody>
      </p:sp>
      <p:cxnSp>
        <p:nvCxnSpPr>
          <p:cNvPr id="18" name="Straight Connector 17"/>
          <p:cNvCxnSpPr/>
          <p:nvPr/>
        </p:nvCxnSpPr>
        <p:spPr>
          <a:xfrm>
            <a:off x="3851275" y="5084763"/>
            <a:ext cx="1512888" cy="136842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995738" y="5013325"/>
            <a:ext cx="1512887" cy="136842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5544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err="1" smtClean="0"/>
              <a:t>Exam</a:t>
            </a:r>
            <a:r>
              <a:rPr lang="sv-SE" dirty="0" smtClean="0"/>
              <a:t> </a:t>
            </a:r>
            <a:r>
              <a:rPr lang="sv-SE" dirty="0" err="1" smtClean="0"/>
              <a:t>questions</a:t>
            </a:r>
            <a:r>
              <a:rPr lang="sv-SE" dirty="0" smtClean="0"/>
              <a:t> on </a:t>
            </a:r>
            <a:r>
              <a:rPr lang="sv-SE" dirty="0" err="1" smtClean="0"/>
              <a:t>book</a:t>
            </a:r>
            <a:r>
              <a:rPr lang="sv-SE" dirty="0" smtClean="0"/>
              <a:t> </a:t>
            </a:r>
            <a:r>
              <a:rPr lang="sv-SE" dirty="0" err="1" smtClean="0"/>
              <a:t>chapters</a:t>
            </a:r>
            <a:r>
              <a:rPr lang="sv-SE" dirty="0" smtClean="0"/>
              <a:t> and </a:t>
            </a:r>
            <a:r>
              <a:rPr lang="sv-SE" dirty="0" err="1" smtClean="0"/>
              <a:t>theoretical</a:t>
            </a:r>
            <a:r>
              <a:rPr lang="sv-SE" dirty="0" smtClean="0"/>
              <a:t> </a:t>
            </a:r>
            <a:r>
              <a:rPr lang="sv-SE" dirty="0" err="1" smtClean="0"/>
              <a:t>papers</a:t>
            </a:r>
            <a:endParaRPr lang="en-US" dirty="0"/>
          </a:p>
        </p:txBody>
      </p:sp>
      <p:sp>
        <p:nvSpPr>
          <p:cNvPr id="3" name="Content Placeholder 2"/>
          <p:cNvSpPr>
            <a:spLocks noGrp="1"/>
          </p:cNvSpPr>
          <p:nvPr>
            <p:ph idx="1"/>
          </p:nvPr>
        </p:nvSpPr>
        <p:spPr/>
        <p:txBody>
          <a:bodyPr>
            <a:normAutofit/>
          </a:bodyPr>
          <a:lstStyle/>
          <a:p>
            <a:r>
              <a:rPr lang="sv-SE" dirty="0" smtClean="0"/>
              <a:t>Given all relevant information </a:t>
            </a:r>
            <a:r>
              <a:rPr lang="sv-SE" dirty="0" err="1" smtClean="0"/>
              <a:t>you</a:t>
            </a:r>
            <a:r>
              <a:rPr lang="sv-SE" dirty="0" smtClean="0"/>
              <a:t> </a:t>
            </a:r>
            <a:r>
              <a:rPr lang="sv-SE" dirty="0" err="1" smtClean="0"/>
              <a:t>should</a:t>
            </a:r>
            <a:r>
              <a:rPr lang="sv-SE" dirty="0" smtClean="0"/>
              <a:t> be </a:t>
            </a:r>
            <a:r>
              <a:rPr lang="sv-SE" dirty="0" err="1" smtClean="0"/>
              <a:t>able</a:t>
            </a:r>
            <a:r>
              <a:rPr lang="sv-SE" dirty="0" smtClean="0"/>
              <a:t> </a:t>
            </a:r>
            <a:r>
              <a:rPr lang="sv-SE" dirty="0" err="1" smtClean="0"/>
              <a:t>to</a:t>
            </a:r>
            <a:r>
              <a:rPr lang="sv-SE" dirty="0" smtClean="0"/>
              <a:t> </a:t>
            </a:r>
            <a:r>
              <a:rPr lang="sv-SE" dirty="0" err="1" smtClean="0"/>
              <a:t>reproduce</a:t>
            </a:r>
            <a:r>
              <a:rPr lang="sv-SE" dirty="0" smtClean="0"/>
              <a:t> </a:t>
            </a:r>
            <a:r>
              <a:rPr lang="sv-SE" b="1" i="1" dirty="0" smtClean="0"/>
              <a:t>simple</a:t>
            </a:r>
            <a:r>
              <a:rPr lang="sv-SE" dirty="0" smtClean="0"/>
              <a:t> </a:t>
            </a:r>
            <a:r>
              <a:rPr lang="sv-SE" dirty="0" err="1" smtClean="0"/>
              <a:t>models</a:t>
            </a:r>
            <a:r>
              <a:rPr lang="sv-SE" dirty="0" smtClean="0"/>
              <a:t> </a:t>
            </a:r>
            <a:r>
              <a:rPr lang="sv-SE" dirty="0" smtClean="0"/>
              <a:t>and </a:t>
            </a:r>
            <a:r>
              <a:rPr lang="sv-SE" dirty="0" err="1" smtClean="0"/>
              <a:t>graphs</a:t>
            </a:r>
            <a:r>
              <a:rPr lang="sv-SE" dirty="0" smtClean="0"/>
              <a:t>.</a:t>
            </a:r>
          </a:p>
          <a:p>
            <a:endParaRPr lang="sv-SE" dirty="0" smtClean="0"/>
          </a:p>
          <a:p>
            <a:r>
              <a:rPr lang="sv-SE" dirty="0" err="1" smtClean="0"/>
              <a:t>You</a:t>
            </a:r>
            <a:r>
              <a:rPr lang="sv-SE" dirty="0" smtClean="0"/>
              <a:t> </a:t>
            </a:r>
            <a:r>
              <a:rPr lang="sv-SE" dirty="0" err="1" smtClean="0"/>
              <a:t>should</a:t>
            </a:r>
            <a:r>
              <a:rPr lang="sv-SE" dirty="0" smtClean="0"/>
              <a:t> </a:t>
            </a:r>
            <a:r>
              <a:rPr lang="sv-SE" dirty="0" err="1" smtClean="0"/>
              <a:t>know</a:t>
            </a:r>
            <a:r>
              <a:rPr lang="sv-SE" dirty="0" smtClean="0"/>
              <a:t> the </a:t>
            </a:r>
            <a:r>
              <a:rPr lang="sv-SE" dirty="0" err="1" smtClean="0"/>
              <a:t>relevance</a:t>
            </a:r>
            <a:r>
              <a:rPr lang="sv-SE" dirty="0" smtClean="0"/>
              <a:t> </a:t>
            </a:r>
            <a:r>
              <a:rPr lang="sv-SE" dirty="0" err="1" smtClean="0"/>
              <a:t>of</a:t>
            </a:r>
            <a:r>
              <a:rPr lang="sv-SE" dirty="0" smtClean="0"/>
              <a:t> the </a:t>
            </a:r>
            <a:r>
              <a:rPr lang="sv-SE" dirty="0" err="1" smtClean="0"/>
              <a:t>models</a:t>
            </a:r>
            <a:r>
              <a:rPr lang="sv-SE" dirty="0" smtClean="0"/>
              <a:t> (i.e. </a:t>
            </a:r>
            <a:r>
              <a:rPr lang="sv-SE" dirty="0" err="1" smtClean="0"/>
              <a:t>what</a:t>
            </a:r>
            <a:r>
              <a:rPr lang="sv-SE" dirty="0" smtClean="0"/>
              <a:t> do </a:t>
            </a:r>
            <a:r>
              <a:rPr lang="sv-SE" dirty="0" err="1" smtClean="0"/>
              <a:t>they</a:t>
            </a:r>
            <a:r>
              <a:rPr lang="sv-SE" dirty="0" smtClean="0"/>
              <a:t> </a:t>
            </a:r>
            <a:r>
              <a:rPr lang="sv-SE" dirty="0" err="1" smtClean="0"/>
              <a:t>predict</a:t>
            </a:r>
            <a:r>
              <a:rPr lang="sv-SE" dirty="0" smtClean="0"/>
              <a:t> and do the </a:t>
            </a:r>
            <a:r>
              <a:rPr lang="sv-SE" dirty="0" err="1" smtClean="0"/>
              <a:t>predictions</a:t>
            </a:r>
            <a:r>
              <a:rPr lang="sv-SE" dirty="0" smtClean="0"/>
              <a:t> play </a:t>
            </a:r>
            <a:r>
              <a:rPr lang="sv-SE" dirty="0" err="1" smtClean="0"/>
              <a:t>out</a:t>
            </a:r>
            <a:r>
              <a:rPr lang="sv-SE" dirty="0" smtClean="0"/>
              <a:t> in real </a:t>
            </a:r>
            <a:r>
              <a:rPr lang="sv-SE" dirty="0" err="1" smtClean="0"/>
              <a:t>life</a:t>
            </a:r>
            <a:r>
              <a:rPr lang="sv-SE" dirty="0" smtClean="0"/>
              <a:t>, do </a:t>
            </a:r>
            <a:r>
              <a:rPr lang="sv-SE" dirty="0" err="1" smtClean="0"/>
              <a:t>they</a:t>
            </a:r>
            <a:r>
              <a:rPr lang="sv-SE" dirty="0" smtClean="0"/>
              <a:t> </a:t>
            </a:r>
            <a:r>
              <a:rPr lang="sv-SE" dirty="0" err="1" smtClean="0"/>
              <a:t>point</a:t>
            </a:r>
            <a:r>
              <a:rPr lang="sv-SE" dirty="0" smtClean="0"/>
              <a:t> </a:t>
            </a:r>
            <a:r>
              <a:rPr lang="sv-SE" dirty="0" err="1" smtClean="0"/>
              <a:t>to</a:t>
            </a:r>
            <a:r>
              <a:rPr lang="sv-SE" dirty="0" smtClean="0"/>
              <a:t> </a:t>
            </a:r>
            <a:r>
              <a:rPr lang="sv-SE" dirty="0" err="1" smtClean="0"/>
              <a:t>important</a:t>
            </a:r>
            <a:r>
              <a:rPr lang="sv-SE" dirty="0" smtClean="0"/>
              <a:t> </a:t>
            </a:r>
            <a:r>
              <a:rPr lang="sv-SE" dirty="0" err="1" smtClean="0"/>
              <a:t>mechanisms</a:t>
            </a:r>
            <a:r>
              <a:rPr lang="sv-SE" dirty="0" smtClean="0"/>
              <a:t> etc.?)</a:t>
            </a:r>
          </a:p>
          <a:p>
            <a:pPr marL="0" indent="0">
              <a:buNone/>
            </a:pPr>
            <a:endParaRPr lang="en-US" dirty="0"/>
          </a:p>
        </p:txBody>
      </p:sp>
    </p:spTree>
    <p:extLst>
      <p:ext uri="{BB962C8B-B14F-4D97-AF65-F5344CB8AC3E}">
        <p14:creationId xmlns:p14="http://schemas.microsoft.com/office/powerpoint/2010/main" val="8766897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err="1"/>
              <a:t>Exam</a:t>
            </a:r>
            <a:r>
              <a:rPr lang="sv-SE" dirty="0"/>
              <a:t> </a:t>
            </a:r>
            <a:r>
              <a:rPr lang="sv-SE" dirty="0" err="1"/>
              <a:t>questions</a:t>
            </a:r>
            <a:r>
              <a:rPr lang="sv-SE" dirty="0"/>
              <a:t> on </a:t>
            </a:r>
            <a:r>
              <a:rPr lang="sv-SE" dirty="0" err="1" smtClean="0"/>
              <a:t>overview</a:t>
            </a:r>
            <a:r>
              <a:rPr lang="sv-SE" dirty="0" smtClean="0"/>
              <a:t> </a:t>
            </a:r>
            <a:r>
              <a:rPr lang="sv-SE" dirty="0" err="1" smtClean="0"/>
              <a:t>papers</a:t>
            </a:r>
            <a:endParaRPr lang="en-US" dirty="0"/>
          </a:p>
        </p:txBody>
      </p:sp>
      <p:sp>
        <p:nvSpPr>
          <p:cNvPr id="3" name="Content Placeholder 2"/>
          <p:cNvSpPr>
            <a:spLocks noGrp="1"/>
          </p:cNvSpPr>
          <p:nvPr>
            <p:ph idx="1"/>
          </p:nvPr>
        </p:nvSpPr>
        <p:spPr/>
        <p:txBody>
          <a:bodyPr>
            <a:normAutofit fontScale="92500"/>
          </a:bodyPr>
          <a:lstStyle/>
          <a:p>
            <a:r>
              <a:rPr lang="sv-SE" dirty="0" err="1" smtClean="0"/>
              <a:t>These</a:t>
            </a:r>
            <a:r>
              <a:rPr lang="sv-SE" dirty="0" smtClean="0"/>
              <a:t> </a:t>
            </a:r>
            <a:r>
              <a:rPr lang="sv-SE" dirty="0" err="1" smtClean="0"/>
              <a:t>papers</a:t>
            </a:r>
            <a:r>
              <a:rPr lang="sv-SE" dirty="0" smtClean="0"/>
              <a:t> </a:t>
            </a:r>
            <a:r>
              <a:rPr lang="sv-SE" dirty="0" err="1" smtClean="0"/>
              <a:t>are</a:t>
            </a:r>
            <a:r>
              <a:rPr lang="sv-SE" dirty="0" smtClean="0"/>
              <a:t> </a:t>
            </a:r>
            <a:r>
              <a:rPr lang="sv-SE" dirty="0" err="1" smtClean="0"/>
              <a:t>often</a:t>
            </a:r>
            <a:r>
              <a:rPr lang="sv-SE" dirty="0" smtClean="0"/>
              <a:t> </a:t>
            </a:r>
            <a:r>
              <a:rPr lang="sv-SE" dirty="0" err="1" smtClean="0"/>
              <a:t>built</a:t>
            </a:r>
            <a:r>
              <a:rPr lang="sv-SE" dirty="0" smtClean="0"/>
              <a:t> </a:t>
            </a:r>
            <a:r>
              <a:rPr lang="sv-SE" dirty="0" err="1" smtClean="0"/>
              <a:t>up</a:t>
            </a:r>
            <a:r>
              <a:rPr lang="sv-SE" dirty="0" smtClean="0"/>
              <a:t> </a:t>
            </a:r>
            <a:r>
              <a:rPr lang="sv-SE" dirty="0" err="1" smtClean="0"/>
              <a:t>around</a:t>
            </a:r>
            <a:r>
              <a:rPr lang="sv-SE" dirty="0" smtClean="0"/>
              <a:t> </a:t>
            </a:r>
            <a:r>
              <a:rPr lang="sv-SE" dirty="0" err="1" smtClean="0"/>
              <a:t>questions</a:t>
            </a:r>
            <a:r>
              <a:rPr lang="sv-SE" dirty="0" smtClean="0"/>
              <a:t> and </a:t>
            </a:r>
            <a:r>
              <a:rPr lang="sv-SE" dirty="0" err="1" smtClean="0"/>
              <a:t>you</a:t>
            </a:r>
            <a:r>
              <a:rPr lang="sv-SE" dirty="0" smtClean="0"/>
              <a:t> </a:t>
            </a:r>
            <a:r>
              <a:rPr lang="sv-SE" dirty="0" err="1" smtClean="0"/>
              <a:t>should</a:t>
            </a:r>
            <a:r>
              <a:rPr lang="sv-SE" dirty="0" smtClean="0"/>
              <a:t> </a:t>
            </a:r>
            <a:r>
              <a:rPr lang="sv-SE" dirty="0" err="1" smtClean="0"/>
              <a:t>know</a:t>
            </a:r>
            <a:r>
              <a:rPr lang="sv-SE" dirty="0" smtClean="0"/>
              <a:t> the </a:t>
            </a:r>
            <a:r>
              <a:rPr lang="sv-SE" dirty="0" err="1" smtClean="0"/>
              <a:t>idea</a:t>
            </a:r>
            <a:r>
              <a:rPr lang="sv-SE" dirty="0" smtClean="0"/>
              <a:t>, arguments, and </a:t>
            </a:r>
            <a:r>
              <a:rPr lang="sv-SE" dirty="0" err="1" smtClean="0"/>
              <a:t>empirical</a:t>
            </a:r>
            <a:r>
              <a:rPr lang="sv-SE" dirty="0" smtClean="0"/>
              <a:t> </a:t>
            </a:r>
            <a:r>
              <a:rPr lang="sv-SE" dirty="0" err="1" smtClean="0"/>
              <a:t>evidence</a:t>
            </a:r>
            <a:r>
              <a:rPr lang="sv-SE" dirty="0" smtClean="0"/>
              <a:t>.</a:t>
            </a:r>
          </a:p>
          <a:p>
            <a:r>
              <a:rPr lang="sv-SE" dirty="0" err="1" smtClean="0"/>
              <a:t>Examplels</a:t>
            </a:r>
            <a:r>
              <a:rPr lang="sv-SE" dirty="0" smtClean="0"/>
              <a:t>; Frankel (arguments and </a:t>
            </a:r>
            <a:r>
              <a:rPr lang="sv-SE" dirty="0" err="1" smtClean="0"/>
              <a:t>evidence</a:t>
            </a:r>
            <a:r>
              <a:rPr lang="sv-SE" dirty="0" smtClean="0"/>
              <a:t> for the </a:t>
            </a:r>
            <a:r>
              <a:rPr lang="sv-SE" dirty="0" err="1" smtClean="0"/>
              <a:t>resource</a:t>
            </a:r>
            <a:r>
              <a:rPr lang="sv-SE" dirty="0" smtClean="0"/>
              <a:t> </a:t>
            </a:r>
            <a:r>
              <a:rPr lang="sv-SE" dirty="0" err="1" smtClean="0"/>
              <a:t>curse</a:t>
            </a:r>
            <a:r>
              <a:rPr lang="sv-SE" dirty="0" smtClean="0"/>
              <a:t>), B&amp;D (</a:t>
            </a:r>
            <a:r>
              <a:rPr lang="sv-SE" dirty="0"/>
              <a:t>arguments and </a:t>
            </a:r>
            <a:r>
              <a:rPr lang="sv-SE" dirty="0" err="1"/>
              <a:t>evidence</a:t>
            </a:r>
            <a:r>
              <a:rPr lang="sv-SE" dirty="0"/>
              <a:t> for </a:t>
            </a:r>
            <a:r>
              <a:rPr lang="sv-SE" dirty="0" err="1" smtClean="0"/>
              <a:t>microfinance</a:t>
            </a:r>
            <a:r>
              <a:rPr lang="sv-SE" dirty="0" smtClean="0"/>
              <a:t>), O&amp;P (arguments, </a:t>
            </a:r>
            <a:r>
              <a:rPr lang="sv-SE" i="1" dirty="0" err="1" smtClean="0"/>
              <a:t>measurement</a:t>
            </a:r>
            <a:r>
              <a:rPr lang="sv-SE" dirty="0" smtClean="0"/>
              <a:t>, </a:t>
            </a:r>
            <a:r>
              <a:rPr lang="sv-SE" dirty="0"/>
              <a:t>and </a:t>
            </a:r>
            <a:r>
              <a:rPr lang="sv-SE" dirty="0" err="1"/>
              <a:t>evidence</a:t>
            </a:r>
            <a:r>
              <a:rPr lang="sv-SE" dirty="0"/>
              <a:t> for </a:t>
            </a:r>
            <a:r>
              <a:rPr lang="sv-SE" dirty="0" err="1" smtClean="0"/>
              <a:t>corruption</a:t>
            </a:r>
            <a:r>
              <a:rPr lang="sv-SE" dirty="0" smtClean="0"/>
              <a:t>) </a:t>
            </a:r>
            <a:r>
              <a:rPr lang="sv-SE" dirty="0" err="1" smtClean="0"/>
              <a:t>Duflo</a:t>
            </a:r>
            <a:r>
              <a:rPr lang="sv-SE" dirty="0" smtClean="0"/>
              <a:t> (</a:t>
            </a:r>
            <a:r>
              <a:rPr lang="sv-SE" dirty="0"/>
              <a:t>arguments and </a:t>
            </a:r>
            <a:r>
              <a:rPr lang="sv-SE" dirty="0" err="1"/>
              <a:t>evidence</a:t>
            </a:r>
            <a:r>
              <a:rPr lang="sv-SE" dirty="0"/>
              <a:t> for the </a:t>
            </a:r>
            <a:r>
              <a:rPr lang="sv-SE" dirty="0" smtClean="0"/>
              <a:t>relation </a:t>
            </a:r>
            <a:r>
              <a:rPr lang="sv-SE" dirty="0" err="1" smtClean="0"/>
              <a:t>between</a:t>
            </a:r>
            <a:r>
              <a:rPr lang="sv-SE" dirty="0" smtClean="0"/>
              <a:t> </a:t>
            </a:r>
            <a:r>
              <a:rPr lang="sv-SE" dirty="0" err="1" smtClean="0"/>
              <a:t>development</a:t>
            </a:r>
            <a:r>
              <a:rPr lang="sv-SE" dirty="0" smtClean="0"/>
              <a:t> and gender </a:t>
            </a:r>
            <a:r>
              <a:rPr lang="sv-SE" dirty="0" err="1" smtClean="0"/>
              <a:t>equality</a:t>
            </a:r>
            <a:r>
              <a:rPr lang="sv-SE" dirty="0" smtClean="0"/>
              <a:t>).</a:t>
            </a:r>
            <a:endParaRPr lang="en-US" dirty="0"/>
          </a:p>
        </p:txBody>
      </p:sp>
    </p:spTree>
    <p:extLst>
      <p:ext uri="{BB962C8B-B14F-4D97-AF65-F5344CB8AC3E}">
        <p14:creationId xmlns:p14="http://schemas.microsoft.com/office/powerpoint/2010/main" val="20873022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Recap</a:t>
            </a:r>
            <a:r>
              <a:rPr lang="sv-SE" dirty="0" smtClean="0"/>
              <a:t>. </a:t>
            </a:r>
            <a:r>
              <a:rPr lang="sv-SE" dirty="0" err="1" smtClean="0"/>
              <a:t>Possible</a:t>
            </a:r>
            <a:r>
              <a:rPr lang="sv-SE" dirty="0" smtClean="0"/>
              <a:t> </a:t>
            </a:r>
            <a:r>
              <a:rPr lang="sv-SE" dirty="0" err="1" smtClean="0"/>
              <a:t>exam</a:t>
            </a:r>
            <a:r>
              <a:rPr lang="sv-SE" dirty="0" smtClean="0"/>
              <a:t> </a:t>
            </a:r>
            <a:r>
              <a:rPr lang="sv-SE" dirty="0" err="1" smtClean="0"/>
              <a:t>question</a:t>
            </a:r>
            <a:endParaRPr lang="en-US" dirty="0"/>
          </a:p>
        </p:txBody>
      </p:sp>
      <p:sp>
        <p:nvSpPr>
          <p:cNvPr id="3" name="Content Placeholder 2"/>
          <p:cNvSpPr>
            <a:spLocks noGrp="1"/>
          </p:cNvSpPr>
          <p:nvPr>
            <p:ph idx="1"/>
          </p:nvPr>
        </p:nvSpPr>
        <p:spPr/>
        <p:txBody>
          <a:bodyPr>
            <a:normAutofit/>
          </a:bodyPr>
          <a:lstStyle/>
          <a:p>
            <a:r>
              <a:rPr lang="sv-SE" dirty="0" err="1" smtClean="0"/>
              <a:t>Duflo</a:t>
            </a:r>
            <a:r>
              <a:rPr lang="sv-SE" dirty="0" smtClean="0"/>
              <a:t> (2011) goes </a:t>
            </a:r>
            <a:r>
              <a:rPr lang="sv-SE" dirty="0" err="1" smtClean="0"/>
              <a:t>through</a:t>
            </a:r>
            <a:r>
              <a:rPr lang="sv-SE" dirty="0" smtClean="0"/>
              <a:t> the relationship </a:t>
            </a:r>
            <a:r>
              <a:rPr lang="sv-SE" dirty="0" err="1" smtClean="0"/>
              <a:t>between</a:t>
            </a:r>
            <a:r>
              <a:rPr lang="sv-SE" dirty="0" smtClean="0"/>
              <a:t> </a:t>
            </a:r>
            <a:r>
              <a:rPr lang="sv-SE" dirty="0" err="1" smtClean="0"/>
              <a:t>women’s</a:t>
            </a:r>
            <a:r>
              <a:rPr lang="sv-SE" dirty="0" smtClean="0"/>
              <a:t> </a:t>
            </a:r>
            <a:r>
              <a:rPr lang="sv-SE" dirty="0" err="1"/>
              <a:t>empowerment</a:t>
            </a:r>
            <a:r>
              <a:rPr lang="sv-SE" dirty="0"/>
              <a:t> </a:t>
            </a:r>
            <a:r>
              <a:rPr lang="sv-SE" dirty="0" smtClean="0"/>
              <a:t>and </a:t>
            </a:r>
            <a:r>
              <a:rPr lang="sv-SE" dirty="0" err="1" smtClean="0"/>
              <a:t>economic</a:t>
            </a:r>
            <a:r>
              <a:rPr lang="sv-SE" dirty="0" smtClean="0"/>
              <a:t> </a:t>
            </a:r>
            <a:r>
              <a:rPr lang="sv-SE" dirty="0" err="1" smtClean="0"/>
              <a:t>development</a:t>
            </a:r>
            <a:r>
              <a:rPr lang="sv-SE" dirty="0" smtClean="0"/>
              <a:t>. </a:t>
            </a:r>
            <a:r>
              <a:rPr lang="sv-SE" dirty="0" err="1" smtClean="0"/>
              <a:t>What</a:t>
            </a:r>
            <a:r>
              <a:rPr lang="sv-SE" dirty="0" smtClean="0"/>
              <a:t> </a:t>
            </a:r>
            <a:r>
              <a:rPr lang="sv-SE" dirty="0" err="1" smtClean="0"/>
              <a:t>are</a:t>
            </a:r>
            <a:r>
              <a:rPr lang="sv-SE" dirty="0" smtClean="0"/>
              <a:t> the </a:t>
            </a:r>
            <a:r>
              <a:rPr lang="sv-SE" dirty="0" err="1" smtClean="0"/>
              <a:t>possible</a:t>
            </a:r>
            <a:r>
              <a:rPr lang="sv-SE" dirty="0" smtClean="0"/>
              <a:t> arguments for the relationship. In </a:t>
            </a:r>
            <a:r>
              <a:rPr lang="sv-SE" dirty="0" err="1" smtClean="0"/>
              <a:t>particular</a:t>
            </a:r>
            <a:r>
              <a:rPr lang="sv-SE" dirty="0" smtClean="0"/>
              <a:t>, d</a:t>
            </a:r>
            <a:r>
              <a:rPr lang="en-US" dirty="0" err="1" smtClean="0"/>
              <a:t>oes</a:t>
            </a:r>
            <a:r>
              <a:rPr lang="en-US" dirty="0" smtClean="0"/>
              <a:t> </a:t>
            </a:r>
            <a:r>
              <a:rPr lang="en-US" dirty="0"/>
              <a:t>development cause </a:t>
            </a:r>
            <a:r>
              <a:rPr lang="en-US" dirty="0" smtClean="0"/>
              <a:t>empowerment and does </a:t>
            </a:r>
            <a:r>
              <a:rPr lang="en-US" dirty="0"/>
              <a:t>empowerment cause development</a:t>
            </a:r>
            <a:r>
              <a:rPr lang="en-US" dirty="0" smtClean="0"/>
              <a:t>?</a:t>
            </a:r>
          </a:p>
        </p:txBody>
      </p:sp>
    </p:spTree>
    <p:extLst>
      <p:ext uri="{BB962C8B-B14F-4D97-AF65-F5344CB8AC3E}">
        <p14:creationId xmlns:p14="http://schemas.microsoft.com/office/powerpoint/2010/main" val="41043909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lvl="2" algn="l" eaLnBrk="1" fontAlgn="auto" hangingPunct="1">
              <a:spcAft>
                <a:spcPts val="0"/>
              </a:spcAft>
              <a:defRPr/>
            </a:pPr>
            <a:r>
              <a:rPr lang="en-US" sz="3600" dirty="0">
                <a:solidFill>
                  <a:sysClr val="windowText" lastClr="000000"/>
                </a:solidFill>
                <a:latin typeface="+mj-lt"/>
              </a:rPr>
              <a:t>Does development cause empowerment?</a:t>
            </a:r>
            <a:endParaRPr lang="nb-NO" sz="3600" dirty="0">
              <a:solidFill>
                <a:sysClr val="windowText" lastClr="000000"/>
              </a:solidFill>
              <a:latin typeface="+mj-lt"/>
            </a:endParaRPr>
          </a:p>
        </p:txBody>
      </p:sp>
      <p:sp>
        <p:nvSpPr>
          <p:cNvPr id="21506" name="Content Placeholder 2"/>
          <p:cNvSpPr>
            <a:spLocks noGrp="1"/>
          </p:cNvSpPr>
          <p:nvPr>
            <p:ph idx="1"/>
          </p:nvPr>
        </p:nvSpPr>
        <p:spPr/>
        <p:txBody>
          <a:bodyPr/>
          <a:lstStyle/>
          <a:p>
            <a:pPr eaLnBrk="1" hangingPunct="1"/>
            <a:r>
              <a:rPr lang="nb-NO" dirty="0" err="1" smtClean="0"/>
              <a:t>Common</a:t>
            </a:r>
            <a:r>
              <a:rPr lang="nb-NO" dirty="0" smtClean="0"/>
              <a:t> arguments:</a:t>
            </a:r>
          </a:p>
          <a:p>
            <a:pPr eaLnBrk="1" hangingPunct="1"/>
            <a:endParaRPr lang="nb-NO" dirty="0" smtClean="0"/>
          </a:p>
          <a:p>
            <a:pPr lvl="2" eaLnBrk="1" hangingPunct="1">
              <a:lnSpc>
                <a:spcPct val="90000"/>
              </a:lnSpc>
              <a:spcBef>
                <a:spcPct val="0"/>
              </a:spcBef>
              <a:spcAft>
                <a:spcPts val="600"/>
              </a:spcAft>
              <a:buFont typeface="Wingdings" pitchFamily="2" charset="2"/>
              <a:buChar char="Ø"/>
            </a:pPr>
            <a:r>
              <a:rPr lang="en-US" altLang="zh-CN" dirty="0" smtClean="0"/>
              <a:t> Reduces discrimination</a:t>
            </a:r>
            <a:r>
              <a:rPr lang="sv-SE" dirty="0" smtClean="0"/>
              <a:t>.</a:t>
            </a:r>
          </a:p>
          <a:p>
            <a:pPr lvl="2" eaLnBrk="1" hangingPunct="1">
              <a:lnSpc>
                <a:spcPct val="90000"/>
              </a:lnSpc>
              <a:spcBef>
                <a:spcPct val="0"/>
              </a:spcBef>
              <a:spcAft>
                <a:spcPts val="600"/>
              </a:spcAft>
              <a:buFont typeface="Wingdings" pitchFamily="2" charset="2"/>
              <a:buChar char="Ø"/>
            </a:pPr>
            <a:endParaRPr lang="sv-SE" dirty="0" smtClean="0"/>
          </a:p>
          <a:p>
            <a:pPr lvl="2" eaLnBrk="1" hangingPunct="1">
              <a:lnSpc>
                <a:spcPct val="90000"/>
              </a:lnSpc>
              <a:spcBef>
                <a:spcPct val="0"/>
              </a:spcBef>
              <a:spcAft>
                <a:spcPts val="600"/>
              </a:spcAft>
              <a:buFont typeface="Wingdings" pitchFamily="2" charset="2"/>
              <a:buChar char="Ø"/>
            </a:pPr>
            <a:r>
              <a:rPr lang="sv-SE" dirty="0" smtClean="0"/>
              <a:t> Frees </a:t>
            </a:r>
            <a:r>
              <a:rPr lang="sv-SE" dirty="0" err="1" smtClean="0"/>
              <a:t>up</a:t>
            </a:r>
            <a:r>
              <a:rPr lang="sv-SE" dirty="0" smtClean="0"/>
              <a:t> </a:t>
            </a:r>
            <a:r>
              <a:rPr lang="sv-SE" dirty="0" err="1" smtClean="0"/>
              <a:t>women’s</a:t>
            </a:r>
            <a:r>
              <a:rPr lang="sv-SE" dirty="0" smtClean="0"/>
              <a:t> </a:t>
            </a:r>
            <a:r>
              <a:rPr lang="sv-SE" dirty="0" err="1" smtClean="0"/>
              <a:t>time</a:t>
            </a:r>
            <a:r>
              <a:rPr lang="sv-SE" dirty="0" smtClean="0"/>
              <a:t>.</a:t>
            </a:r>
          </a:p>
          <a:p>
            <a:pPr lvl="2" eaLnBrk="1" hangingPunct="1">
              <a:lnSpc>
                <a:spcPct val="90000"/>
              </a:lnSpc>
              <a:spcBef>
                <a:spcPct val="0"/>
              </a:spcBef>
              <a:spcAft>
                <a:spcPts val="600"/>
              </a:spcAft>
              <a:buFont typeface="Wingdings" pitchFamily="2" charset="2"/>
              <a:buChar char="Ø"/>
            </a:pPr>
            <a:endParaRPr lang="sv-SE" dirty="0" smtClean="0"/>
          </a:p>
          <a:p>
            <a:pPr lvl="2" eaLnBrk="1" hangingPunct="1">
              <a:lnSpc>
                <a:spcPct val="90000"/>
              </a:lnSpc>
              <a:spcBef>
                <a:spcPct val="0"/>
              </a:spcBef>
              <a:spcAft>
                <a:spcPts val="600"/>
              </a:spcAft>
              <a:buFont typeface="Wingdings" pitchFamily="2" charset="2"/>
              <a:buChar char="Ø"/>
            </a:pPr>
            <a:r>
              <a:rPr lang="en-US" dirty="0" smtClean="0"/>
              <a:t> Changes expectations</a:t>
            </a:r>
            <a:r>
              <a:rPr lang="sv-SE" dirty="0" smtClean="0"/>
              <a:t>.</a:t>
            </a:r>
          </a:p>
          <a:p>
            <a:pPr lvl="2" eaLnBrk="1" hangingPunct="1">
              <a:lnSpc>
                <a:spcPct val="90000"/>
              </a:lnSpc>
              <a:spcBef>
                <a:spcPct val="0"/>
              </a:spcBef>
              <a:spcAft>
                <a:spcPts val="600"/>
              </a:spcAft>
              <a:buFont typeface="Wingdings" pitchFamily="2" charset="2"/>
              <a:buChar char="Ø"/>
            </a:pPr>
            <a:endParaRPr lang="sv-SE" dirty="0" smtClean="0"/>
          </a:p>
          <a:p>
            <a:pPr lvl="2" eaLnBrk="1" hangingPunct="1">
              <a:lnSpc>
                <a:spcPct val="90000"/>
              </a:lnSpc>
              <a:spcBef>
                <a:spcPct val="0"/>
              </a:spcBef>
              <a:spcAft>
                <a:spcPts val="600"/>
              </a:spcAft>
              <a:buFont typeface="Wingdings" pitchFamily="2" charset="2"/>
              <a:buChar char="Ø"/>
            </a:pPr>
            <a:r>
              <a:rPr lang="sv-SE" dirty="0" smtClean="0"/>
              <a:t> </a:t>
            </a:r>
            <a:r>
              <a:rPr lang="sv-SE" dirty="0" err="1" smtClean="0"/>
              <a:t>Technological</a:t>
            </a:r>
            <a:r>
              <a:rPr lang="sv-SE" dirty="0" smtClean="0"/>
              <a:t> </a:t>
            </a:r>
            <a:r>
              <a:rPr lang="sv-SE" dirty="0" err="1" smtClean="0"/>
              <a:t>changes</a:t>
            </a:r>
            <a:r>
              <a:rPr lang="sv-SE" dirty="0" smtClean="0"/>
              <a:t> (</a:t>
            </a:r>
            <a:r>
              <a:rPr lang="sv-SE" dirty="0" err="1" smtClean="0"/>
              <a:t>maternal</a:t>
            </a:r>
            <a:r>
              <a:rPr lang="sv-SE" dirty="0" smtClean="0"/>
              <a:t> </a:t>
            </a:r>
            <a:r>
              <a:rPr lang="sv-SE" dirty="0" err="1" smtClean="0"/>
              <a:t>health</a:t>
            </a:r>
            <a:r>
              <a:rPr lang="sv-SE" dirty="0" smtClean="0"/>
              <a:t>, </a:t>
            </a:r>
            <a:r>
              <a:rPr lang="sv-SE" dirty="0" err="1" smtClean="0"/>
              <a:t>washing</a:t>
            </a:r>
            <a:r>
              <a:rPr lang="sv-SE" dirty="0" smtClean="0"/>
              <a:t> </a:t>
            </a:r>
            <a:r>
              <a:rPr lang="sv-SE" dirty="0" err="1" smtClean="0"/>
              <a:t>machines</a:t>
            </a:r>
            <a:r>
              <a:rPr lang="sv-SE" dirty="0" smtClean="0"/>
              <a:t> etc.).</a:t>
            </a:r>
          </a:p>
          <a:p>
            <a:pPr eaLnBrk="1" hangingPunct="1"/>
            <a:endParaRPr lang="nb-NO" dirty="0" smtClean="0"/>
          </a:p>
        </p:txBody>
      </p:sp>
    </p:spTree>
    <p:extLst>
      <p:ext uri="{BB962C8B-B14F-4D97-AF65-F5344CB8AC3E}">
        <p14:creationId xmlns:p14="http://schemas.microsoft.com/office/powerpoint/2010/main" val="32878379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nb-NO" dirty="0" err="1" smtClean="0"/>
              <a:t>Discrimination</a:t>
            </a:r>
            <a:r>
              <a:rPr lang="nb-NO" dirty="0" smtClean="0"/>
              <a:t> under </a:t>
            </a:r>
            <a:r>
              <a:rPr lang="nb-NO" dirty="0" err="1" smtClean="0"/>
              <a:t>extreme</a:t>
            </a:r>
            <a:r>
              <a:rPr lang="nb-NO" dirty="0" smtClean="0"/>
              <a:t> </a:t>
            </a:r>
            <a:r>
              <a:rPr lang="nb-NO" dirty="0" err="1" smtClean="0"/>
              <a:t>circumstances</a:t>
            </a:r>
            <a:endParaRPr lang="nb-NO" dirty="0"/>
          </a:p>
        </p:txBody>
      </p:sp>
      <p:sp>
        <p:nvSpPr>
          <p:cNvPr id="23554" name="Content Placeholder 2"/>
          <p:cNvSpPr>
            <a:spLocks noGrp="1"/>
          </p:cNvSpPr>
          <p:nvPr>
            <p:ph idx="1"/>
          </p:nvPr>
        </p:nvSpPr>
        <p:spPr/>
        <p:txBody>
          <a:bodyPr/>
          <a:lstStyle/>
          <a:p>
            <a:pPr eaLnBrk="1" hangingPunct="1"/>
            <a:r>
              <a:rPr lang="en-US" smtClean="0"/>
              <a:t>Girls are treated differently when ill, e.g. more than twice as likely to die of diarrhea in India.</a:t>
            </a:r>
          </a:p>
          <a:p>
            <a:pPr eaLnBrk="1" hangingPunct="1"/>
            <a:r>
              <a:rPr lang="en-US" smtClean="0"/>
              <a:t>The excessive mortality rate of girls, relative to boys, spikes during droughts.</a:t>
            </a:r>
          </a:p>
          <a:p>
            <a:pPr eaLnBrk="1" hangingPunct="1"/>
            <a:r>
              <a:rPr lang="en-US" smtClean="0"/>
              <a:t>When the harvest is bad, due to droughts or floods, and food is scarce, the murder of “witches” is twice as likely to occur as in normal years in rural Tanzania.</a:t>
            </a:r>
            <a:endParaRPr lang="nb-NO" smtClean="0"/>
          </a:p>
        </p:txBody>
      </p:sp>
    </p:spTree>
    <p:extLst>
      <p:ext uri="{BB962C8B-B14F-4D97-AF65-F5344CB8AC3E}">
        <p14:creationId xmlns:p14="http://schemas.microsoft.com/office/powerpoint/2010/main" val="34678105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smtClean="0"/>
              <a:t>Policy implications</a:t>
            </a:r>
          </a:p>
        </p:txBody>
      </p:sp>
      <p:sp>
        <p:nvSpPr>
          <p:cNvPr id="24578" name="Content Placeholder 2"/>
          <p:cNvSpPr>
            <a:spLocks noGrp="1"/>
          </p:cNvSpPr>
          <p:nvPr>
            <p:ph idx="1"/>
          </p:nvPr>
        </p:nvSpPr>
        <p:spPr/>
        <p:txBody>
          <a:bodyPr/>
          <a:lstStyle/>
          <a:p>
            <a:pPr eaLnBrk="1" hangingPunct="1"/>
            <a:r>
              <a:rPr lang="sv-SE" dirty="0" smtClean="0"/>
              <a:t>General interventions </a:t>
            </a:r>
            <a:r>
              <a:rPr lang="sv-SE" dirty="0" err="1" smtClean="0"/>
              <a:t>to</a:t>
            </a:r>
            <a:r>
              <a:rPr lang="sv-SE" dirty="0" smtClean="0"/>
              <a:t> </a:t>
            </a:r>
            <a:r>
              <a:rPr lang="sv-SE" dirty="0" err="1" smtClean="0"/>
              <a:t>reduce</a:t>
            </a:r>
            <a:r>
              <a:rPr lang="sv-SE" dirty="0" smtClean="0"/>
              <a:t> </a:t>
            </a:r>
            <a:r>
              <a:rPr lang="sv-SE" dirty="0" err="1" smtClean="0"/>
              <a:t>poverty</a:t>
            </a:r>
            <a:r>
              <a:rPr lang="sv-SE" dirty="0" smtClean="0"/>
              <a:t> </a:t>
            </a:r>
            <a:r>
              <a:rPr lang="sv-SE" dirty="0" err="1" smtClean="0"/>
              <a:t>may</a:t>
            </a:r>
            <a:r>
              <a:rPr lang="sv-SE" dirty="0" smtClean="0"/>
              <a:t> </a:t>
            </a:r>
            <a:r>
              <a:rPr lang="sv-SE" dirty="0" err="1" smtClean="0"/>
              <a:t>help</a:t>
            </a:r>
            <a:r>
              <a:rPr lang="sv-SE" dirty="0" smtClean="0"/>
              <a:t> </a:t>
            </a:r>
            <a:r>
              <a:rPr lang="sv-SE" dirty="0" err="1" smtClean="0"/>
              <a:t>women</a:t>
            </a:r>
            <a:r>
              <a:rPr lang="sv-SE" dirty="0" smtClean="0"/>
              <a:t> </a:t>
            </a:r>
            <a:r>
              <a:rPr lang="sv-SE" dirty="0" err="1" smtClean="0"/>
              <a:t>more</a:t>
            </a:r>
            <a:r>
              <a:rPr lang="sv-SE" dirty="0" smtClean="0"/>
              <a:t>.</a:t>
            </a:r>
          </a:p>
          <a:p>
            <a:pPr eaLnBrk="1" hangingPunct="1"/>
            <a:endParaRPr lang="sv-SE" dirty="0" smtClean="0"/>
          </a:p>
          <a:p>
            <a:pPr eaLnBrk="1" hangingPunct="1"/>
            <a:r>
              <a:rPr lang="sv-SE" dirty="0" smtClean="0"/>
              <a:t>Access </a:t>
            </a:r>
            <a:r>
              <a:rPr lang="sv-SE" dirty="0" err="1" smtClean="0"/>
              <a:t>to</a:t>
            </a:r>
            <a:r>
              <a:rPr lang="sv-SE" dirty="0" smtClean="0"/>
              <a:t> </a:t>
            </a:r>
            <a:r>
              <a:rPr lang="sv-SE" dirty="0" err="1" smtClean="0"/>
              <a:t>health</a:t>
            </a:r>
            <a:r>
              <a:rPr lang="sv-SE" dirty="0" smtClean="0"/>
              <a:t> services (</a:t>
            </a:r>
            <a:r>
              <a:rPr lang="sv-SE" dirty="0" err="1" smtClean="0"/>
              <a:t>health</a:t>
            </a:r>
            <a:r>
              <a:rPr lang="sv-SE" dirty="0" smtClean="0"/>
              <a:t> </a:t>
            </a:r>
            <a:r>
              <a:rPr lang="sv-SE" dirty="0" err="1" smtClean="0"/>
              <a:t>insurance</a:t>
            </a:r>
            <a:r>
              <a:rPr lang="sv-SE" dirty="0" smtClean="0"/>
              <a:t> or </a:t>
            </a:r>
            <a:r>
              <a:rPr lang="sv-SE" dirty="0" err="1" smtClean="0"/>
              <a:t>free</a:t>
            </a:r>
            <a:r>
              <a:rPr lang="sv-SE" dirty="0" smtClean="0"/>
              <a:t> </a:t>
            </a:r>
            <a:r>
              <a:rPr lang="sv-SE" dirty="0" err="1" smtClean="0"/>
              <a:t>medical</a:t>
            </a:r>
            <a:r>
              <a:rPr lang="sv-SE" dirty="0" smtClean="0"/>
              <a:t> </a:t>
            </a:r>
            <a:r>
              <a:rPr lang="sv-SE" dirty="0" err="1" smtClean="0"/>
              <a:t>care</a:t>
            </a:r>
            <a:r>
              <a:rPr lang="sv-SE" dirty="0" smtClean="0"/>
              <a:t>).</a:t>
            </a:r>
          </a:p>
          <a:p>
            <a:pPr eaLnBrk="1" hangingPunct="1"/>
            <a:endParaRPr lang="sv-SE" dirty="0" smtClean="0"/>
          </a:p>
          <a:p>
            <a:pPr eaLnBrk="1" hangingPunct="1"/>
            <a:r>
              <a:rPr lang="sv-SE" dirty="0" err="1" smtClean="0"/>
              <a:t>Weather</a:t>
            </a:r>
            <a:r>
              <a:rPr lang="sv-SE" dirty="0" smtClean="0"/>
              <a:t> </a:t>
            </a:r>
            <a:r>
              <a:rPr lang="sv-SE" dirty="0" err="1" smtClean="0"/>
              <a:t>insurance</a:t>
            </a:r>
            <a:r>
              <a:rPr lang="sv-SE" dirty="0" smtClean="0"/>
              <a:t> and </a:t>
            </a:r>
            <a:r>
              <a:rPr lang="sv-SE" dirty="0" err="1" smtClean="0"/>
              <a:t>credit</a:t>
            </a:r>
            <a:r>
              <a:rPr lang="sv-SE" dirty="0" smtClean="0"/>
              <a:t>. </a:t>
            </a:r>
            <a:endParaRPr lang="en-US" dirty="0" smtClean="0"/>
          </a:p>
        </p:txBody>
      </p:sp>
    </p:spTree>
    <p:extLst>
      <p:ext uri="{BB962C8B-B14F-4D97-AF65-F5344CB8AC3E}">
        <p14:creationId xmlns:p14="http://schemas.microsoft.com/office/powerpoint/2010/main" val="15326678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sv-SE" smtClean="0"/>
              <a:t>Summary of general development</a:t>
            </a:r>
            <a:endParaRPr lang="en-US" smtClean="0"/>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a:t>Economic development reduces inequality </a:t>
            </a:r>
            <a:r>
              <a:rPr lang="en-US" dirty="0" smtClean="0"/>
              <a:t>by </a:t>
            </a:r>
            <a:r>
              <a:rPr lang="en-US" dirty="0"/>
              <a:t>relaxing the constraints poor households face, thus reducing the frequency at which they are placed in the position to make life or death choices. </a:t>
            </a:r>
            <a:endParaRPr lang="en-US" dirty="0" smtClean="0"/>
          </a:p>
          <a:p>
            <a:pPr eaLnBrk="1" fontAlgn="auto" hangingPunct="1">
              <a:spcAft>
                <a:spcPts val="0"/>
              </a:spcAft>
              <a:buFont typeface="Arial" pitchFamily="34" charset="0"/>
              <a:buChar char="•"/>
              <a:defRPr/>
            </a:pPr>
            <a:r>
              <a:rPr lang="en-US" dirty="0"/>
              <a:t>B</a:t>
            </a:r>
            <a:r>
              <a:rPr lang="en-US" dirty="0" smtClean="0"/>
              <a:t>y </a:t>
            </a:r>
            <a:r>
              <a:rPr lang="en-US" dirty="0"/>
              <a:t>reducing the vulnerability of poor households to risk, economic development, even without specifically targeting women, disproportionately improves their </a:t>
            </a:r>
            <a:r>
              <a:rPr lang="en-US" dirty="0" smtClean="0"/>
              <a:t>well-being.</a:t>
            </a:r>
          </a:p>
          <a:p>
            <a:pPr eaLnBrk="1" fontAlgn="auto" hangingPunct="1">
              <a:spcAft>
                <a:spcPts val="0"/>
              </a:spcAft>
              <a:buFont typeface="Arial" pitchFamily="34" charset="0"/>
              <a:buChar char="•"/>
              <a:defRPr/>
            </a:pPr>
            <a:endParaRPr lang="en-US" dirty="0"/>
          </a:p>
        </p:txBody>
      </p:sp>
    </p:spTree>
    <p:extLst>
      <p:ext uri="{BB962C8B-B14F-4D97-AF65-F5344CB8AC3E}">
        <p14:creationId xmlns:p14="http://schemas.microsoft.com/office/powerpoint/2010/main" val="15820087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sv-SE" smtClean="0"/>
              <a:t>Expanding women’s opportunities</a:t>
            </a:r>
            <a:endParaRPr lang="en-US" smtClean="0"/>
          </a:p>
        </p:txBody>
      </p:sp>
      <p:sp>
        <p:nvSpPr>
          <p:cNvPr id="27650" name="Content Placeholder 2"/>
          <p:cNvSpPr>
            <a:spLocks noGrp="1"/>
          </p:cNvSpPr>
          <p:nvPr>
            <p:ph idx="1"/>
          </p:nvPr>
        </p:nvSpPr>
        <p:spPr/>
        <p:txBody>
          <a:bodyPr/>
          <a:lstStyle/>
          <a:p>
            <a:pPr eaLnBrk="1" hangingPunct="1"/>
            <a:r>
              <a:rPr lang="en-US" dirty="0" smtClean="0"/>
              <a:t>Parents have lower aspirations for their daughters than for their sons due to women’s fewer opportunities.</a:t>
            </a:r>
          </a:p>
          <a:p>
            <a:pPr eaLnBrk="1" hangingPunct="1"/>
            <a:endParaRPr lang="en-US" dirty="0" smtClean="0"/>
          </a:p>
        </p:txBody>
      </p:sp>
    </p:spTree>
    <p:extLst>
      <p:ext uri="{BB962C8B-B14F-4D97-AF65-F5344CB8AC3E}">
        <p14:creationId xmlns:p14="http://schemas.microsoft.com/office/powerpoint/2010/main" val="35192149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sv-SE" dirty="0" err="1" smtClean="0"/>
              <a:t>But</a:t>
            </a:r>
            <a:r>
              <a:rPr lang="sv-SE" dirty="0" smtClean="0"/>
              <a:t> </a:t>
            </a:r>
            <a:r>
              <a:rPr lang="sv-SE" dirty="0" err="1" smtClean="0"/>
              <a:t>economic</a:t>
            </a:r>
            <a:r>
              <a:rPr lang="sv-SE" dirty="0" smtClean="0"/>
              <a:t> </a:t>
            </a:r>
            <a:r>
              <a:rPr lang="sv-SE" dirty="0" err="1"/>
              <a:t>growth</a:t>
            </a:r>
            <a:r>
              <a:rPr lang="sv-SE" dirty="0"/>
              <a:t> </a:t>
            </a:r>
            <a:r>
              <a:rPr lang="sv-SE" dirty="0" smtClean="0"/>
              <a:t>is not </a:t>
            </a:r>
            <a:r>
              <a:rPr lang="sv-SE" dirty="0" err="1" smtClean="0"/>
              <a:t>enough</a:t>
            </a:r>
            <a:endParaRPr lang="en-US" dirty="0"/>
          </a:p>
        </p:txBody>
      </p:sp>
      <p:sp>
        <p:nvSpPr>
          <p:cNvPr id="28674" name="Content Placeholder 2"/>
          <p:cNvSpPr>
            <a:spLocks noGrp="1"/>
          </p:cNvSpPr>
          <p:nvPr>
            <p:ph idx="1"/>
          </p:nvPr>
        </p:nvSpPr>
        <p:spPr/>
        <p:txBody>
          <a:bodyPr/>
          <a:lstStyle/>
          <a:p>
            <a:pPr eaLnBrk="1" hangingPunct="1"/>
            <a:r>
              <a:rPr lang="sv-SE" smtClean="0"/>
              <a:t>Sex ratios in China worsened despite growth.</a:t>
            </a:r>
          </a:p>
          <a:p>
            <a:pPr eaLnBrk="1" hangingPunct="1"/>
            <a:r>
              <a:rPr lang="sv-SE" smtClean="0"/>
              <a:t>Women earn less than men in all countries.</a:t>
            </a:r>
          </a:p>
          <a:p>
            <a:pPr eaLnBrk="1" hangingPunct="1"/>
            <a:r>
              <a:rPr lang="sv-SE" smtClean="0"/>
              <a:t>Legal rights are still worse for women and does not seem to follow economic development.</a:t>
            </a:r>
          </a:p>
          <a:p>
            <a:pPr eaLnBrk="1" hangingPunct="1"/>
            <a:r>
              <a:rPr lang="sv-SE" smtClean="0"/>
              <a:t>Huge gender gap in political participation and power.</a:t>
            </a:r>
            <a:endParaRPr lang="en-US" smtClean="0"/>
          </a:p>
        </p:txBody>
      </p:sp>
    </p:spTree>
    <p:extLst>
      <p:ext uri="{BB962C8B-B14F-4D97-AF65-F5344CB8AC3E}">
        <p14:creationId xmlns:p14="http://schemas.microsoft.com/office/powerpoint/2010/main" val="8931411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sv-SE" smtClean="0"/>
              <a:t>Other crucial aspects</a:t>
            </a:r>
            <a:endParaRPr lang="en-US" smtClean="0"/>
          </a:p>
        </p:txBody>
      </p:sp>
      <p:sp>
        <p:nvSpPr>
          <p:cNvPr id="29698" name="Content Placeholder 2"/>
          <p:cNvSpPr>
            <a:spLocks noGrp="1"/>
          </p:cNvSpPr>
          <p:nvPr>
            <p:ph idx="1"/>
          </p:nvPr>
        </p:nvSpPr>
        <p:spPr/>
        <p:txBody>
          <a:bodyPr/>
          <a:lstStyle/>
          <a:p>
            <a:pPr eaLnBrk="1" hangingPunct="1"/>
            <a:r>
              <a:rPr lang="sv-SE" dirty="0" smtClean="0"/>
              <a:t>Implicit </a:t>
            </a:r>
            <a:r>
              <a:rPr lang="sv-SE" dirty="0" err="1" smtClean="0"/>
              <a:t>biases</a:t>
            </a:r>
            <a:r>
              <a:rPr lang="sv-SE" dirty="0" smtClean="0"/>
              <a:t> (</a:t>
            </a:r>
            <a:r>
              <a:rPr lang="sv-SE" dirty="0" err="1" smtClean="0"/>
              <a:t>See</a:t>
            </a:r>
            <a:r>
              <a:rPr lang="sv-SE" dirty="0" smtClean="0"/>
              <a:t> </a:t>
            </a:r>
            <a:r>
              <a:rPr lang="sv-SE" dirty="0" err="1" smtClean="0"/>
              <a:t>Beaman</a:t>
            </a:r>
            <a:r>
              <a:rPr lang="sv-SE" dirty="0" smtClean="0"/>
              <a:t> et al).</a:t>
            </a:r>
          </a:p>
          <a:p>
            <a:pPr eaLnBrk="1" hangingPunct="1"/>
            <a:r>
              <a:rPr lang="sv-SE" dirty="0" smtClean="0"/>
              <a:t>Stereotype </a:t>
            </a:r>
            <a:r>
              <a:rPr lang="sv-SE" dirty="0" err="1" smtClean="0"/>
              <a:t>threats</a:t>
            </a:r>
            <a:r>
              <a:rPr lang="sv-SE" dirty="0" smtClean="0"/>
              <a:t>.</a:t>
            </a:r>
          </a:p>
          <a:p>
            <a:pPr eaLnBrk="1" hangingPunct="1"/>
            <a:r>
              <a:rPr lang="sv-SE" dirty="0" err="1" smtClean="0"/>
              <a:t>Attitudes</a:t>
            </a:r>
            <a:r>
              <a:rPr lang="sv-SE" dirty="0" smtClean="0"/>
              <a:t> </a:t>
            </a:r>
            <a:r>
              <a:rPr lang="sv-SE" dirty="0" err="1" smtClean="0"/>
              <a:t>toward</a:t>
            </a:r>
            <a:r>
              <a:rPr lang="sv-SE" dirty="0" smtClean="0"/>
              <a:t> risk and </a:t>
            </a:r>
            <a:r>
              <a:rPr lang="sv-SE" dirty="0" err="1" smtClean="0"/>
              <a:t>competition</a:t>
            </a:r>
            <a:r>
              <a:rPr lang="sv-SE" dirty="0" smtClean="0"/>
              <a:t>.</a:t>
            </a:r>
          </a:p>
          <a:p>
            <a:pPr eaLnBrk="1" hangingPunct="1"/>
            <a:r>
              <a:rPr lang="sv-SE" dirty="0" err="1" smtClean="0"/>
              <a:t>Informal</a:t>
            </a:r>
            <a:r>
              <a:rPr lang="sv-SE" dirty="0" smtClean="0"/>
              <a:t> </a:t>
            </a:r>
            <a:r>
              <a:rPr lang="sv-SE" dirty="0" err="1" smtClean="0"/>
              <a:t>care</a:t>
            </a:r>
            <a:r>
              <a:rPr lang="sv-SE" dirty="0" smtClean="0"/>
              <a:t>.</a:t>
            </a:r>
          </a:p>
          <a:p>
            <a:pPr eaLnBrk="1" hangingPunct="1"/>
            <a:r>
              <a:rPr lang="sv-SE" dirty="0" smtClean="0"/>
              <a:t>Rigid </a:t>
            </a:r>
            <a:r>
              <a:rPr lang="sv-SE" dirty="0" err="1" smtClean="0"/>
              <a:t>power</a:t>
            </a:r>
            <a:r>
              <a:rPr lang="sv-SE" dirty="0" smtClean="0"/>
              <a:t> </a:t>
            </a:r>
            <a:r>
              <a:rPr lang="sv-SE" dirty="0" err="1" smtClean="0"/>
              <a:t>structures</a:t>
            </a:r>
            <a:r>
              <a:rPr lang="sv-SE" dirty="0" smtClean="0"/>
              <a:t>.</a:t>
            </a:r>
            <a:endParaRPr lang="en-US" dirty="0" smtClean="0"/>
          </a:p>
        </p:txBody>
      </p:sp>
    </p:spTree>
    <p:extLst>
      <p:ext uri="{BB962C8B-B14F-4D97-AF65-F5344CB8AC3E}">
        <p14:creationId xmlns:p14="http://schemas.microsoft.com/office/powerpoint/2010/main" val="3726059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err="1" smtClean="0"/>
              <a:t>Glaeser</a:t>
            </a:r>
            <a:r>
              <a:rPr lang="sv-SE" dirty="0"/>
              <a:t> </a:t>
            </a:r>
            <a:r>
              <a:rPr lang="sv-SE" dirty="0" smtClean="0"/>
              <a:t>et al. 2004</a:t>
            </a:r>
            <a:endParaRPr lang="en-US" dirty="0"/>
          </a:p>
        </p:txBody>
      </p:sp>
      <p:sp>
        <p:nvSpPr>
          <p:cNvPr id="3" name="Content Placeholder 2"/>
          <p:cNvSpPr>
            <a:spLocks noGrp="1"/>
          </p:cNvSpPr>
          <p:nvPr>
            <p:ph idx="1"/>
          </p:nvPr>
        </p:nvSpPr>
        <p:spPr/>
        <p:txBody>
          <a:bodyPr/>
          <a:lstStyle/>
          <a:p>
            <a:r>
              <a:rPr lang="sv-SE" dirty="0" smtClean="0"/>
              <a:t>Offer a </a:t>
            </a:r>
            <a:r>
              <a:rPr lang="sv-SE" dirty="0" err="1" smtClean="0"/>
              <a:t>forceful</a:t>
            </a:r>
            <a:r>
              <a:rPr lang="sv-SE" dirty="0" smtClean="0"/>
              <a:t> </a:t>
            </a:r>
            <a:r>
              <a:rPr lang="sv-SE" dirty="0" err="1" smtClean="0"/>
              <a:t>critique</a:t>
            </a:r>
            <a:r>
              <a:rPr lang="sv-SE" dirty="0" smtClean="0"/>
              <a:t> on </a:t>
            </a:r>
            <a:r>
              <a:rPr lang="sv-SE" dirty="0" err="1" smtClean="0"/>
              <a:t>several</a:t>
            </a:r>
            <a:r>
              <a:rPr lang="sv-SE" dirty="0" smtClean="0"/>
              <a:t> fronts.</a:t>
            </a:r>
          </a:p>
          <a:p>
            <a:r>
              <a:rPr lang="sv-SE" dirty="0" err="1" smtClean="0"/>
              <a:t>They</a:t>
            </a:r>
            <a:r>
              <a:rPr lang="sv-SE" dirty="0" smtClean="0"/>
              <a:t> </a:t>
            </a:r>
            <a:r>
              <a:rPr lang="sv-SE" dirty="0" err="1" smtClean="0"/>
              <a:t>argue</a:t>
            </a:r>
            <a:r>
              <a:rPr lang="sv-SE" dirty="0" smtClean="0"/>
              <a:t> </a:t>
            </a:r>
            <a:r>
              <a:rPr lang="sv-SE" dirty="0" err="1" smtClean="0"/>
              <a:t>that</a:t>
            </a:r>
            <a:r>
              <a:rPr lang="sv-SE" dirty="0" smtClean="0"/>
              <a:t> the </a:t>
            </a:r>
            <a:r>
              <a:rPr lang="sv-SE" dirty="0" err="1" smtClean="0"/>
              <a:t>measures</a:t>
            </a:r>
            <a:r>
              <a:rPr lang="sv-SE" dirty="0" smtClean="0"/>
              <a:t> </a:t>
            </a:r>
            <a:r>
              <a:rPr lang="sv-SE" dirty="0" err="1" smtClean="0"/>
              <a:t>of</a:t>
            </a:r>
            <a:r>
              <a:rPr lang="sv-SE" dirty="0" smtClean="0"/>
              <a:t> institutions </a:t>
            </a:r>
            <a:r>
              <a:rPr lang="sv-SE" dirty="0" err="1" smtClean="0"/>
              <a:t>are</a:t>
            </a:r>
            <a:r>
              <a:rPr lang="sv-SE" dirty="0" smtClean="0"/>
              <a:t> bad.</a:t>
            </a:r>
          </a:p>
          <a:p>
            <a:r>
              <a:rPr lang="sv-SE" dirty="0" smtClean="0"/>
              <a:t>And </a:t>
            </a:r>
            <a:r>
              <a:rPr lang="sv-SE" dirty="0" err="1" smtClean="0"/>
              <a:t>they</a:t>
            </a:r>
            <a:r>
              <a:rPr lang="sv-SE" dirty="0" smtClean="0"/>
              <a:t> </a:t>
            </a:r>
            <a:r>
              <a:rPr lang="sv-SE" dirty="0" err="1" smtClean="0"/>
              <a:t>argue</a:t>
            </a:r>
            <a:r>
              <a:rPr lang="sv-SE" dirty="0" smtClean="0"/>
              <a:t> </a:t>
            </a:r>
            <a:r>
              <a:rPr lang="sv-SE" dirty="0" err="1" smtClean="0"/>
              <a:t>that</a:t>
            </a:r>
            <a:r>
              <a:rPr lang="sv-SE" dirty="0" smtClean="0"/>
              <a:t> the instrument </a:t>
            </a:r>
            <a:r>
              <a:rPr lang="sv-SE" dirty="0" err="1" smtClean="0"/>
              <a:t>used</a:t>
            </a:r>
            <a:r>
              <a:rPr lang="sv-SE" dirty="0" smtClean="0"/>
              <a:t> in </a:t>
            </a:r>
            <a:r>
              <a:rPr lang="sv-SE" dirty="0" err="1" smtClean="0"/>
              <a:t>Acemoglu</a:t>
            </a:r>
            <a:r>
              <a:rPr lang="sv-SE" dirty="0" smtClean="0"/>
              <a:t> et al. </a:t>
            </a:r>
            <a:r>
              <a:rPr lang="sv-SE" dirty="0" smtClean="0"/>
              <a:t>is bad (</a:t>
            </a:r>
            <a:r>
              <a:rPr lang="sv-SE" dirty="0" err="1" smtClean="0"/>
              <a:t>settler</a:t>
            </a:r>
            <a:r>
              <a:rPr lang="sv-SE" dirty="0" smtClean="0"/>
              <a:t> </a:t>
            </a:r>
            <a:r>
              <a:rPr lang="sv-SE" dirty="0" err="1" smtClean="0"/>
              <a:t>mortality</a:t>
            </a:r>
            <a:r>
              <a:rPr lang="sv-SE" dirty="0" smtClean="0"/>
              <a:t> is not </a:t>
            </a:r>
            <a:r>
              <a:rPr lang="sv-SE" dirty="0" err="1" smtClean="0"/>
              <a:t>correlated</a:t>
            </a:r>
            <a:r>
              <a:rPr lang="sv-SE" dirty="0" smtClean="0"/>
              <a:t> </a:t>
            </a:r>
            <a:r>
              <a:rPr lang="sv-SE" dirty="0" err="1" smtClean="0"/>
              <a:t>with</a:t>
            </a:r>
            <a:r>
              <a:rPr lang="sv-SE" dirty="0" smtClean="0"/>
              <a:t> </a:t>
            </a:r>
            <a:r>
              <a:rPr lang="sv-SE" dirty="0" err="1" smtClean="0"/>
              <a:t>objective</a:t>
            </a:r>
            <a:r>
              <a:rPr lang="sv-SE" dirty="0" smtClean="0"/>
              <a:t> </a:t>
            </a:r>
            <a:r>
              <a:rPr lang="sv-SE" dirty="0" err="1" smtClean="0"/>
              <a:t>measures</a:t>
            </a:r>
            <a:r>
              <a:rPr lang="sv-SE" dirty="0" smtClean="0"/>
              <a:t> </a:t>
            </a:r>
            <a:r>
              <a:rPr lang="sv-SE" dirty="0" err="1" smtClean="0"/>
              <a:t>of</a:t>
            </a:r>
            <a:r>
              <a:rPr lang="sv-SE" dirty="0" smtClean="0"/>
              <a:t> institutions and the instrument is not valid).</a:t>
            </a:r>
            <a:endParaRPr lang="sv-SE" dirty="0" smtClean="0"/>
          </a:p>
          <a:p>
            <a:pPr marL="0" indent="0">
              <a:buNone/>
            </a:pPr>
            <a:endParaRPr lang="en-US" dirty="0"/>
          </a:p>
        </p:txBody>
      </p:sp>
    </p:spTree>
    <p:extLst>
      <p:ext uri="{BB962C8B-B14F-4D97-AF65-F5344CB8AC3E}">
        <p14:creationId xmlns:p14="http://schemas.microsoft.com/office/powerpoint/2010/main" val="34398414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lvl="2" eaLnBrk="1" fontAlgn="auto" hangingPunct="1">
              <a:spcAft>
                <a:spcPts val="0"/>
              </a:spcAft>
              <a:defRPr/>
            </a:pPr>
            <a:r>
              <a:rPr lang="en-US" sz="3600" dirty="0">
                <a:solidFill>
                  <a:sysClr val="windowText" lastClr="000000"/>
                </a:solidFill>
                <a:latin typeface="+mj-lt"/>
              </a:rPr>
              <a:t>Does empowerment cause development?</a:t>
            </a:r>
            <a:endParaRPr lang="nb-NO" sz="3600" dirty="0">
              <a:solidFill>
                <a:sysClr val="windowText" lastClr="000000"/>
              </a:solidFill>
              <a:latin typeface="+mj-lt"/>
            </a:endParaRP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nb-NO" dirty="0" err="1"/>
              <a:t>Common</a:t>
            </a:r>
            <a:r>
              <a:rPr lang="nb-NO" dirty="0"/>
              <a:t> </a:t>
            </a:r>
            <a:r>
              <a:rPr lang="nb-NO" dirty="0" smtClean="0"/>
              <a:t>arguments:</a:t>
            </a:r>
          </a:p>
          <a:p>
            <a:pPr eaLnBrk="1" fontAlgn="auto" hangingPunct="1">
              <a:spcAft>
                <a:spcPts val="0"/>
              </a:spcAft>
              <a:buFont typeface="Arial" pitchFamily="34" charset="0"/>
              <a:buChar char="•"/>
              <a:defRPr/>
            </a:pPr>
            <a:endParaRPr lang="nb-NO" dirty="0"/>
          </a:p>
          <a:p>
            <a:pPr lvl="2" eaLnBrk="1" fontAlgn="auto" hangingPunct="1">
              <a:lnSpc>
                <a:spcPct val="90000"/>
              </a:lnSpc>
              <a:spcBef>
                <a:spcPct val="0"/>
              </a:spcBef>
              <a:spcAft>
                <a:spcPts val="600"/>
              </a:spcAft>
              <a:buFont typeface="Wingdings" pitchFamily="2" charset="2"/>
              <a:buChar char="Ø"/>
              <a:defRPr/>
            </a:pPr>
            <a:r>
              <a:rPr lang="nb-NO" dirty="0" smtClean="0"/>
              <a:t> </a:t>
            </a:r>
            <a:r>
              <a:rPr lang="nb-NO" dirty="0" err="1" smtClean="0"/>
              <a:t>Effects</a:t>
            </a:r>
            <a:r>
              <a:rPr lang="nb-NO" dirty="0" smtClean="0"/>
              <a:t> </a:t>
            </a:r>
            <a:r>
              <a:rPr lang="nb-NO" dirty="0" err="1"/>
              <a:t>of</a:t>
            </a:r>
            <a:r>
              <a:rPr lang="nb-NO" dirty="0"/>
              <a:t> </a:t>
            </a:r>
            <a:r>
              <a:rPr lang="nb-NO" dirty="0" err="1"/>
              <a:t>female</a:t>
            </a:r>
            <a:r>
              <a:rPr lang="nb-NO" dirty="0"/>
              <a:t> </a:t>
            </a:r>
            <a:r>
              <a:rPr lang="nb-NO" dirty="0" err="1"/>
              <a:t>education</a:t>
            </a:r>
            <a:r>
              <a:rPr lang="sv-SE" dirty="0" smtClean="0"/>
              <a:t>.</a:t>
            </a:r>
          </a:p>
          <a:p>
            <a:pPr lvl="2" eaLnBrk="1" fontAlgn="auto" hangingPunct="1">
              <a:lnSpc>
                <a:spcPct val="90000"/>
              </a:lnSpc>
              <a:spcBef>
                <a:spcPct val="0"/>
              </a:spcBef>
              <a:spcAft>
                <a:spcPts val="600"/>
              </a:spcAft>
              <a:buFont typeface="Wingdings" pitchFamily="2" charset="2"/>
              <a:buChar char="Ø"/>
              <a:defRPr/>
            </a:pPr>
            <a:endParaRPr lang="sv-SE" dirty="0" smtClean="0"/>
          </a:p>
          <a:p>
            <a:pPr lvl="2" eaLnBrk="1" fontAlgn="auto" hangingPunct="1">
              <a:lnSpc>
                <a:spcPct val="90000"/>
              </a:lnSpc>
              <a:spcBef>
                <a:spcPct val="0"/>
              </a:spcBef>
              <a:spcAft>
                <a:spcPts val="600"/>
              </a:spcAft>
              <a:buFont typeface="Wingdings" pitchFamily="2" charset="2"/>
              <a:buChar char="Ø"/>
              <a:defRPr/>
            </a:pPr>
            <a:r>
              <a:rPr lang="sv-SE" dirty="0" smtClean="0"/>
              <a:t> </a:t>
            </a:r>
            <a:r>
              <a:rPr lang="nb-NO" dirty="0" err="1" smtClean="0"/>
              <a:t>Effects</a:t>
            </a:r>
            <a:r>
              <a:rPr lang="nb-NO" dirty="0" smtClean="0"/>
              <a:t> </a:t>
            </a:r>
            <a:r>
              <a:rPr lang="nb-NO" dirty="0" err="1"/>
              <a:t>of</a:t>
            </a:r>
            <a:r>
              <a:rPr lang="nb-NO" dirty="0"/>
              <a:t> </a:t>
            </a:r>
            <a:r>
              <a:rPr lang="nb-NO" dirty="0" err="1"/>
              <a:t>female</a:t>
            </a:r>
            <a:r>
              <a:rPr lang="nb-NO" dirty="0"/>
              <a:t> </a:t>
            </a:r>
            <a:r>
              <a:rPr lang="nb-NO" dirty="0" err="1"/>
              <a:t>decision</a:t>
            </a:r>
            <a:r>
              <a:rPr lang="nb-NO" dirty="0"/>
              <a:t> </a:t>
            </a:r>
            <a:r>
              <a:rPr lang="nb-NO" dirty="0" err="1"/>
              <a:t>making</a:t>
            </a:r>
            <a:r>
              <a:rPr lang="nb-NO" dirty="0"/>
              <a:t> in </a:t>
            </a:r>
            <a:r>
              <a:rPr lang="nb-NO" dirty="0" err="1"/>
              <a:t>the</a:t>
            </a:r>
            <a:r>
              <a:rPr lang="nb-NO" dirty="0"/>
              <a:t> </a:t>
            </a:r>
            <a:r>
              <a:rPr lang="nb-NO" dirty="0" err="1" smtClean="0"/>
              <a:t>hh</a:t>
            </a:r>
            <a:r>
              <a:rPr lang="sv-SE" dirty="0" smtClean="0"/>
              <a:t>.</a:t>
            </a:r>
            <a:r>
              <a:rPr lang="nb-NO" dirty="0"/>
              <a:t> </a:t>
            </a:r>
            <a:endParaRPr lang="sv-SE" dirty="0" smtClean="0"/>
          </a:p>
          <a:p>
            <a:pPr lvl="2" eaLnBrk="1" fontAlgn="auto" hangingPunct="1">
              <a:lnSpc>
                <a:spcPct val="90000"/>
              </a:lnSpc>
              <a:spcBef>
                <a:spcPct val="0"/>
              </a:spcBef>
              <a:spcAft>
                <a:spcPts val="600"/>
              </a:spcAft>
              <a:buFont typeface="Wingdings" pitchFamily="2" charset="2"/>
              <a:buChar char="Ø"/>
              <a:defRPr/>
            </a:pPr>
            <a:endParaRPr lang="nb-NO" dirty="0" smtClean="0"/>
          </a:p>
          <a:p>
            <a:pPr lvl="2" eaLnBrk="1" fontAlgn="auto" hangingPunct="1">
              <a:lnSpc>
                <a:spcPct val="90000"/>
              </a:lnSpc>
              <a:spcBef>
                <a:spcPct val="0"/>
              </a:spcBef>
              <a:spcAft>
                <a:spcPts val="600"/>
              </a:spcAft>
              <a:buFont typeface="Wingdings" pitchFamily="2" charset="2"/>
              <a:buChar char="Ø"/>
              <a:defRPr/>
            </a:pPr>
            <a:r>
              <a:rPr lang="nb-NO" dirty="0" smtClean="0"/>
              <a:t> Productivity </a:t>
            </a:r>
            <a:r>
              <a:rPr lang="nb-NO" dirty="0" err="1"/>
              <a:t>effects</a:t>
            </a:r>
            <a:r>
              <a:rPr lang="nb-NO" dirty="0"/>
              <a:t> in </a:t>
            </a:r>
            <a:r>
              <a:rPr lang="nb-NO" dirty="0" err="1"/>
              <a:t>agriculture</a:t>
            </a:r>
            <a:r>
              <a:rPr lang="nb-NO" dirty="0" smtClean="0"/>
              <a:t>.</a:t>
            </a:r>
            <a:r>
              <a:rPr lang="nb-NO" dirty="0"/>
              <a:t> </a:t>
            </a:r>
            <a:endParaRPr lang="nb-NO" dirty="0" smtClean="0"/>
          </a:p>
          <a:p>
            <a:pPr lvl="2" eaLnBrk="1" fontAlgn="auto" hangingPunct="1">
              <a:lnSpc>
                <a:spcPct val="90000"/>
              </a:lnSpc>
              <a:spcBef>
                <a:spcPct val="0"/>
              </a:spcBef>
              <a:spcAft>
                <a:spcPts val="600"/>
              </a:spcAft>
              <a:buFont typeface="Wingdings" pitchFamily="2" charset="2"/>
              <a:buChar char="Ø"/>
              <a:defRPr/>
            </a:pPr>
            <a:endParaRPr lang="nb-NO" dirty="0"/>
          </a:p>
          <a:p>
            <a:pPr lvl="2" eaLnBrk="1" fontAlgn="auto" hangingPunct="1">
              <a:lnSpc>
                <a:spcPct val="90000"/>
              </a:lnSpc>
              <a:spcBef>
                <a:spcPct val="0"/>
              </a:spcBef>
              <a:spcAft>
                <a:spcPts val="600"/>
              </a:spcAft>
              <a:buFont typeface="Wingdings" pitchFamily="2" charset="2"/>
              <a:buChar char="Ø"/>
              <a:defRPr/>
            </a:pPr>
            <a:r>
              <a:rPr lang="sv-SE" dirty="0"/>
              <a:t> </a:t>
            </a:r>
            <a:r>
              <a:rPr lang="nb-NO" dirty="0" err="1" smtClean="0"/>
              <a:t>Effects</a:t>
            </a:r>
            <a:r>
              <a:rPr lang="nb-NO" dirty="0" smtClean="0"/>
              <a:t> </a:t>
            </a:r>
            <a:r>
              <a:rPr lang="nb-NO" dirty="0" err="1"/>
              <a:t>of</a:t>
            </a:r>
            <a:r>
              <a:rPr lang="nb-NO" dirty="0"/>
              <a:t> </a:t>
            </a:r>
            <a:r>
              <a:rPr lang="nb-NO" dirty="0" err="1"/>
              <a:t>female</a:t>
            </a:r>
            <a:r>
              <a:rPr lang="nb-NO" dirty="0"/>
              <a:t> </a:t>
            </a:r>
            <a:r>
              <a:rPr lang="nb-NO" dirty="0" err="1"/>
              <a:t>political</a:t>
            </a:r>
            <a:r>
              <a:rPr lang="nb-NO" dirty="0"/>
              <a:t> </a:t>
            </a:r>
            <a:r>
              <a:rPr lang="nb-NO" dirty="0" smtClean="0"/>
              <a:t>leaders.</a:t>
            </a:r>
            <a:endParaRPr lang="nb-NO" dirty="0"/>
          </a:p>
        </p:txBody>
      </p:sp>
    </p:spTree>
    <p:extLst>
      <p:ext uri="{BB962C8B-B14F-4D97-AF65-F5344CB8AC3E}">
        <p14:creationId xmlns:p14="http://schemas.microsoft.com/office/powerpoint/2010/main" val="7941788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The </a:t>
            </a:r>
            <a:r>
              <a:rPr lang="sv-SE" dirty="0" err="1" smtClean="0"/>
              <a:t>effects</a:t>
            </a:r>
            <a:r>
              <a:rPr lang="sv-SE" dirty="0" smtClean="0"/>
              <a:t> </a:t>
            </a:r>
            <a:r>
              <a:rPr lang="sv-SE" dirty="0" err="1" smtClean="0"/>
              <a:t>of</a:t>
            </a:r>
            <a:r>
              <a:rPr lang="sv-SE" dirty="0" smtClean="0"/>
              <a:t> </a:t>
            </a:r>
            <a:r>
              <a:rPr lang="sv-SE" dirty="0" err="1" smtClean="0"/>
              <a:t>quotas</a:t>
            </a:r>
            <a:endParaRPr lang="en-US" dirty="0"/>
          </a:p>
        </p:txBody>
      </p:sp>
      <p:sp>
        <p:nvSpPr>
          <p:cNvPr id="3" name="Content Placeholder 2"/>
          <p:cNvSpPr>
            <a:spLocks noGrp="1"/>
          </p:cNvSpPr>
          <p:nvPr>
            <p:ph idx="1"/>
          </p:nvPr>
        </p:nvSpPr>
        <p:spPr/>
        <p:txBody>
          <a:bodyPr/>
          <a:lstStyle/>
          <a:p>
            <a:r>
              <a:rPr lang="sv-SE" dirty="0" err="1"/>
              <a:t>Beaman</a:t>
            </a:r>
            <a:r>
              <a:rPr lang="sv-SE" dirty="0"/>
              <a:t> et al. </a:t>
            </a:r>
            <a:r>
              <a:rPr lang="sv-SE" dirty="0" smtClean="0"/>
              <a:t>2009. </a:t>
            </a:r>
          </a:p>
          <a:p>
            <a:r>
              <a:rPr lang="sv-SE" dirty="0" err="1" smtClean="0"/>
              <a:t>What</a:t>
            </a:r>
            <a:r>
              <a:rPr lang="sv-SE" dirty="0" smtClean="0"/>
              <a:t> do I </a:t>
            </a:r>
            <a:r>
              <a:rPr lang="sv-SE" dirty="0" err="1" smtClean="0"/>
              <a:t>want</a:t>
            </a:r>
            <a:r>
              <a:rPr lang="sv-SE" dirty="0" smtClean="0"/>
              <a:t> </a:t>
            </a:r>
            <a:r>
              <a:rPr lang="sv-SE" dirty="0" err="1" smtClean="0"/>
              <a:t>you</a:t>
            </a:r>
            <a:r>
              <a:rPr lang="sv-SE" dirty="0" smtClean="0"/>
              <a:t> </a:t>
            </a:r>
            <a:r>
              <a:rPr lang="sv-SE" dirty="0" err="1" smtClean="0"/>
              <a:t>to</a:t>
            </a:r>
            <a:r>
              <a:rPr lang="sv-SE" dirty="0" smtClean="0"/>
              <a:t> </a:t>
            </a:r>
            <a:r>
              <a:rPr lang="sv-SE" dirty="0" err="1" smtClean="0"/>
              <a:t>take</a:t>
            </a:r>
            <a:r>
              <a:rPr lang="sv-SE" dirty="0" smtClean="0"/>
              <a:t> </a:t>
            </a:r>
            <a:r>
              <a:rPr lang="sv-SE" dirty="0" err="1" smtClean="0"/>
              <a:t>with</a:t>
            </a:r>
            <a:r>
              <a:rPr lang="sv-SE" dirty="0" smtClean="0"/>
              <a:t> </a:t>
            </a:r>
            <a:r>
              <a:rPr lang="sv-SE" dirty="0" err="1" smtClean="0"/>
              <a:t>you</a:t>
            </a:r>
            <a:r>
              <a:rPr lang="sv-SE" dirty="0" smtClean="0"/>
              <a:t> from </a:t>
            </a:r>
            <a:r>
              <a:rPr lang="sv-SE" dirty="0" err="1" smtClean="0"/>
              <a:t>this</a:t>
            </a:r>
            <a:r>
              <a:rPr lang="sv-SE" dirty="0" smtClean="0"/>
              <a:t> long paper?</a:t>
            </a:r>
          </a:p>
          <a:p>
            <a:r>
              <a:rPr lang="sv-SE" dirty="0" smtClean="0"/>
              <a:t>The </a:t>
            </a:r>
            <a:r>
              <a:rPr lang="sv-SE" dirty="0" err="1" smtClean="0"/>
              <a:t>question</a:t>
            </a:r>
            <a:r>
              <a:rPr lang="sv-SE" dirty="0" smtClean="0"/>
              <a:t> and the </a:t>
            </a:r>
            <a:r>
              <a:rPr lang="sv-SE" dirty="0" err="1" smtClean="0"/>
              <a:t>possible</a:t>
            </a:r>
            <a:r>
              <a:rPr lang="sv-SE" dirty="0" smtClean="0"/>
              <a:t> </a:t>
            </a:r>
            <a:r>
              <a:rPr lang="sv-SE" dirty="0" err="1" smtClean="0"/>
              <a:t>theoretical</a:t>
            </a:r>
            <a:r>
              <a:rPr lang="sv-SE" dirty="0" smtClean="0"/>
              <a:t> </a:t>
            </a:r>
            <a:r>
              <a:rPr lang="sv-SE" dirty="0" err="1" smtClean="0"/>
              <a:t>mechanisms</a:t>
            </a:r>
            <a:r>
              <a:rPr lang="sv-SE" dirty="0" smtClean="0"/>
              <a:t>.</a:t>
            </a:r>
          </a:p>
          <a:p>
            <a:r>
              <a:rPr lang="sv-SE" dirty="0" smtClean="0"/>
              <a:t>The </a:t>
            </a:r>
            <a:r>
              <a:rPr lang="sv-SE" dirty="0" err="1" smtClean="0"/>
              <a:t>empirical</a:t>
            </a:r>
            <a:r>
              <a:rPr lang="sv-SE" dirty="0" smtClean="0"/>
              <a:t> </a:t>
            </a:r>
            <a:r>
              <a:rPr lang="sv-SE" dirty="0" err="1" smtClean="0"/>
              <a:t>strategies</a:t>
            </a:r>
            <a:r>
              <a:rPr lang="sv-SE" dirty="0" smtClean="0"/>
              <a:t> and internal </a:t>
            </a:r>
            <a:r>
              <a:rPr lang="sv-SE" dirty="0" err="1" smtClean="0"/>
              <a:t>validity</a:t>
            </a:r>
            <a:r>
              <a:rPr lang="sv-SE" dirty="0" smtClean="0"/>
              <a:t>.</a:t>
            </a:r>
          </a:p>
          <a:p>
            <a:r>
              <a:rPr lang="sv-SE" dirty="0" smtClean="0"/>
              <a:t>The </a:t>
            </a:r>
            <a:r>
              <a:rPr lang="sv-SE" dirty="0" err="1" smtClean="0"/>
              <a:t>main</a:t>
            </a:r>
            <a:r>
              <a:rPr lang="sv-SE" dirty="0" smtClean="0"/>
              <a:t> </a:t>
            </a:r>
            <a:r>
              <a:rPr lang="sv-SE" dirty="0" err="1" smtClean="0"/>
              <a:t>results</a:t>
            </a:r>
            <a:r>
              <a:rPr lang="sv-SE" dirty="0" smtClean="0"/>
              <a:t> and external </a:t>
            </a:r>
            <a:r>
              <a:rPr lang="sv-SE" dirty="0" err="1" smtClean="0"/>
              <a:t>validity</a:t>
            </a:r>
            <a:r>
              <a:rPr lang="sv-SE" dirty="0" smtClean="0"/>
              <a:t>.</a:t>
            </a:r>
          </a:p>
          <a:p>
            <a:endParaRPr lang="en-US" dirty="0"/>
          </a:p>
        </p:txBody>
      </p:sp>
    </p:spTree>
    <p:extLst>
      <p:ext uri="{BB962C8B-B14F-4D97-AF65-F5344CB8AC3E}">
        <p14:creationId xmlns:p14="http://schemas.microsoft.com/office/powerpoint/2010/main" val="27063106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sv-SE" dirty="0" err="1" smtClean="0"/>
              <a:t>Should</a:t>
            </a:r>
            <a:r>
              <a:rPr lang="sv-SE" dirty="0" smtClean="0"/>
              <a:t> </a:t>
            </a:r>
            <a:r>
              <a:rPr lang="sv-SE" dirty="0" err="1" smtClean="0"/>
              <a:t>we</a:t>
            </a:r>
            <a:r>
              <a:rPr lang="sv-SE" dirty="0" smtClean="0"/>
              <a:t> </a:t>
            </a:r>
            <a:r>
              <a:rPr lang="sv-SE" dirty="0" err="1" smtClean="0"/>
              <a:t>expect</a:t>
            </a:r>
            <a:r>
              <a:rPr lang="sv-SE" dirty="0" smtClean="0"/>
              <a:t> </a:t>
            </a:r>
            <a:r>
              <a:rPr lang="sv-SE" dirty="0" err="1" smtClean="0"/>
              <a:t>quotas</a:t>
            </a:r>
            <a:r>
              <a:rPr lang="sv-SE" dirty="0" smtClean="0"/>
              <a:t> </a:t>
            </a:r>
            <a:r>
              <a:rPr lang="sv-SE" dirty="0" err="1" smtClean="0"/>
              <a:t>to</a:t>
            </a:r>
            <a:r>
              <a:rPr lang="sv-SE" dirty="0" smtClean="0"/>
              <a:t> </a:t>
            </a:r>
            <a:r>
              <a:rPr lang="sv-SE" dirty="0" err="1" smtClean="0"/>
              <a:t>change</a:t>
            </a:r>
            <a:r>
              <a:rPr lang="sv-SE" dirty="0" smtClean="0"/>
              <a:t> norms in </a:t>
            </a:r>
            <a:r>
              <a:rPr lang="sv-SE" dirty="0" err="1" smtClean="0"/>
              <a:t>women´s</a:t>
            </a:r>
            <a:r>
              <a:rPr lang="sv-SE" dirty="0" smtClean="0"/>
              <a:t> </a:t>
            </a:r>
            <a:r>
              <a:rPr lang="sv-SE" dirty="0" err="1" smtClean="0"/>
              <a:t>favor</a:t>
            </a:r>
            <a:r>
              <a:rPr lang="sv-SE" dirty="0" smtClean="0"/>
              <a:t>?</a:t>
            </a:r>
            <a:endParaRPr lang="en-US" dirty="0"/>
          </a:p>
        </p:txBody>
      </p:sp>
      <p:sp>
        <p:nvSpPr>
          <p:cNvPr id="24578" name="Content Placeholder 2"/>
          <p:cNvSpPr>
            <a:spLocks noGrp="1"/>
          </p:cNvSpPr>
          <p:nvPr>
            <p:ph idx="1"/>
          </p:nvPr>
        </p:nvSpPr>
        <p:spPr/>
        <p:txBody>
          <a:bodyPr/>
          <a:lstStyle/>
          <a:p>
            <a:r>
              <a:rPr lang="sv-SE" dirty="0" smtClean="0"/>
              <a:t>No, </a:t>
            </a:r>
            <a:r>
              <a:rPr lang="sv-SE" dirty="0" err="1" smtClean="0"/>
              <a:t>people</a:t>
            </a:r>
            <a:r>
              <a:rPr lang="sv-SE" dirty="0" smtClean="0"/>
              <a:t> </a:t>
            </a:r>
            <a:r>
              <a:rPr lang="sv-SE" dirty="0" err="1" smtClean="0"/>
              <a:t>may</a:t>
            </a:r>
            <a:r>
              <a:rPr lang="sv-SE" dirty="0" smtClean="0"/>
              <a:t> </a:t>
            </a:r>
            <a:r>
              <a:rPr lang="sv-SE" dirty="0" err="1" smtClean="0"/>
              <a:t>dislike</a:t>
            </a:r>
            <a:r>
              <a:rPr lang="sv-SE" dirty="0" smtClean="0"/>
              <a:t> </a:t>
            </a:r>
            <a:r>
              <a:rPr lang="sv-SE" dirty="0" err="1" smtClean="0"/>
              <a:t>quotas</a:t>
            </a:r>
            <a:r>
              <a:rPr lang="sv-SE" dirty="0" smtClean="0"/>
              <a:t> as </a:t>
            </a:r>
            <a:r>
              <a:rPr lang="sv-SE" dirty="0" err="1" smtClean="0"/>
              <a:t>voter</a:t>
            </a:r>
            <a:r>
              <a:rPr lang="sv-SE" dirty="0" smtClean="0"/>
              <a:t> choice </a:t>
            </a:r>
            <a:r>
              <a:rPr lang="sv-SE" dirty="0" err="1" smtClean="0"/>
              <a:t>becomes</a:t>
            </a:r>
            <a:r>
              <a:rPr lang="sv-SE" dirty="0" smtClean="0"/>
              <a:t> </a:t>
            </a:r>
            <a:r>
              <a:rPr lang="sv-SE" dirty="0" err="1" smtClean="0"/>
              <a:t>limited</a:t>
            </a:r>
            <a:r>
              <a:rPr lang="sv-SE" dirty="0" smtClean="0"/>
              <a:t>.</a:t>
            </a:r>
          </a:p>
          <a:p>
            <a:r>
              <a:rPr lang="sv-SE" dirty="0" smtClean="0"/>
              <a:t>No, as </a:t>
            </a:r>
            <a:r>
              <a:rPr lang="sv-SE" dirty="0" err="1" smtClean="0"/>
              <a:t>quotas</a:t>
            </a:r>
            <a:r>
              <a:rPr lang="sv-SE" dirty="0" smtClean="0"/>
              <a:t> </a:t>
            </a:r>
            <a:r>
              <a:rPr lang="sv-SE" dirty="0" err="1" smtClean="0"/>
              <a:t>may</a:t>
            </a:r>
            <a:r>
              <a:rPr lang="sv-SE" dirty="0" smtClean="0"/>
              <a:t> </a:t>
            </a:r>
            <a:r>
              <a:rPr lang="sv-SE" dirty="0" err="1" smtClean="0"/>
              <a:t>violate</a:t>
            </a:r>
            <a:r>
              <a:rPr lang="sv-SE" dirty="0" smtClean="0"/>
              <a:t> gender norms </a:t>
            </a:r>
            <a:r>
              <a:rPr lang="sv-SE" dirty="0" err="1" smtClean="0"/>
              <a:t>about</a:t>
            </a:r>
            <a:r>
              <a:rPr lang="sv-SE" dirty="0" smtClean="0"/>
              <a:t> </a:t>
            </a:r>
            <a:r>
              <a:rPr lang="sv-SE" dirty="0" err="1" smtClean="0"/>
              <a:t>what</a:t>
            </a:r>
            <a:r>
              <a:rPr lang="sv-SE" dirty="0" smtClean="0"/>
              <a:t> </a:t>
            </a:r>
            <a:r>
              <a:rPr lang="sv-SE" dirty="0" err="1" smtClean="0"/>
              <a:t>women</a:t>
            </a:r>
            <a:r>
              <a:rPr lang="sv-SE" dirty="0" smtClean="0"/>
              <a:t> </a:t>
            </a:r>
            <a:r>
              <a:rPr lang="sv-SE" dirty="0" err="1" smtClean="0"/>
              <a:t>should</a:t>
            </a:r>
            <a:r>
              <a:rPr lang="sv-SE" dirty="0" smtClean="0"/>
              <a:t> do.</a:t>
            </a:r>
          </a:p>
          <a:p>
            <a:r>
              <a:rPr lang="sv-SE" dirty="0" err="1" smtClean="0"/>
              <a:t>Yes</a:t>
            </a:r>
            <a:r>
              <a:rPr lang="sv-SE" dirty="0" smtClean="0"/>
              <a:t>, </a:t>
            </a:r>
            <a:r>
              <a:rPr lang="sv-SE" dirty="0" err="1" smtClean="0"/>
              <a:t>if</a:t>
            </a:r>
            <a:r>
              <a:rPr lang="sv-SE" dirty="0" smtClean="0"/>
              <a:t> it provides information </a:t>
            </a:r>
            <a:r>
              <a:rPr lang="sv-SE" dirty="0" err="1" smtClean="0"/>
              <a:t>to</a:t>
            </a:r>
            <a:r>
              <a:rPr lang="sv-SE" dirty="0" smtClean="0"/>
              <a:t> risk </a:t>
            </a:r>
            <a:r>
              <a:rPr lang="sv-SE" dirty="0" err="1" smtClean="0"/>
              <a:t>averse</a:t>
            </a:r>
            <a:r>
              <a:rPr lang="sv-SE" dirty="0" smtClean="0"/>
              <a:t> </a:t>
            </a:r>
            <a:r>
              <a:rPr lang="sv-SE" dirty="0" err="1" smtClean="0"/>
              <a:t>individuals</a:t>
            </a:r>
            <a:r>
              <a:rPr lang="sv-SE" dirty="0" smtClean="0"/>
              <a:t>.</a:t>
            </a:r>
          </a:p>
          <a:p>
            <a:r>
              <a:rPr lang="sv-SE" dirty="0" err="1" smtClean="0"/>
              <a:t>Yes</a:t>
            </a:r>
            <a:r>
              <a:rPr lang="sv-SE" dirty="0" smtClean="0"/>
              <a:t>, </a:t>
            </a:r>
            <a:r>
              <a:rPr lang="sv-SE" dirty="0" err="1" smtClean="0"/>
              <a:t>if</a:t>
            </a:r>
            <a:r>
              <a:rPr lang="sv-SE" dirty="0" smtClean="0"/>
              <a:t> it </a:t>
            </a:r>
            <a:r>
              <a:rPr lang="sv-SE" i="1" dirty="0" err="1" smtClean="0"/>
              <a:t>changes</a:t>
            </a:r>
            <a:r>
              <a:rPr lang="sv-SE" dirty="0" smtClean="0"/>
              <a:t> perceptions </a:t>
            </a:r>
            <a:r>
              <a:rPr lang="sv-SE" dirty="0" err="1" smtClean="0"/>
              <a:t>about</a:t>
            </a:r>
            <a:r>
              <a:rPr lang="sv-SE" dirty="0" smtClean="0"/>
              <a:t> </a:t>
            </a:r>
            <a:r>
              <a:rPr lang="sv-SE" dirty="0" err="1" smtClean="0"/>
              <a:t>what</a:t>
            </a:r>
            <a:r>
              <a:rPr lang="sv-SE" dirty="0" smtClean="0"/>
              <a:t> men and </a:t>
            </a:r>
            <a:r>
              <a:rPr lang="sv-SE" dirty="0" err="1" smtClean="0"/>
              <a:t>women</a:t>
            </a:r>
            <a:r>
              <a:rPr lang="sv-SE" dirty="0" smtClean="0"/>
              <a:t> </a:t>
            </a:r>
            <a:r>
              <a:rPr lang="sv-SE" dirty="0" err="1" smtClean="0"/>
              <a:t>should</a:t>
            </a:r>
            <a:r>
              <a:rPr lang="sv-SE" dirty="0" smtClean="0"/>
              <a:t> do.</a:t>
            </a:r>
            <a:endParaRPr lang="en-US" dirty="0" smtClean="0"/>
          </a:p>
        </p:txBody>
      </p:sp>
    </p:spTree>
    <p:extLst>
      <p:ext uri="{BB962C8B-B14F-4D97-AF65-F5344CB8AC3E}">
        <p14:creationId xmlns:p14="http://schemas.microsoft.com/office/powerpoint/2010/main" val="20322329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sv-SE" smtClean="0"/>
              <a:t>Empirical strategies</a:t>
            </a:r>
            <a:endParaRPr lang="en-US" smtClean="0"/>
          </a:p>
        </p:txBody>
      </p:sp>
      <p:sp>
        <p:nvSpPr>
          <p:cNvPr id="25602" name="Content Placeholder 2"/>
          <p:cNvSpPr>
            <a:spLocks noGrp="1"/>
          </p:cNvSpPr>
          <p:nvPr>
            <p:ph idx="1"/>
          </p:nvPr>
        </p:nvSpPr>
        <p:spPr/>
        <p:txBody>
          <a:bodyPr/>
          <a:lstStyle/>
          <a:p>
            <a:r>
              <a:rPr lang="sv-SE" dirty="0" err="1" smtClean="0"/>
              <a:t>First</a:t>
            </a:r>
            <a:r>
              <a:rPr lang="sv-SE" dirty="0" smtClean="0"/>
              <a:t> </a:t>
            </a:r>
            <a:r>
              <a:rPr lang="sv-SE" dirty="0" err="1" smtClean="0"/>
              <a:t>of</a:t>
            </a:r>
            <a:r>
              <a:rPr lang="sv-SE" dirty="0" smtClean="0"/>
              <a:t> all </a:t>
            </a:r>
            <a:r>
              <a:rPr lang="sv-SE" dirty="0" err="1" smtClean="0"/>
              <a:t>they</a:t>
            </a:r>
            <a:r>
              <a:rPr lang="sv-SE" dirty="0" smtClean="0"/>
              <a:t> </a:t>
            </a:r>
            <a:r>
              <a:rPr lang="sv-SE" dirty="0" err="1" smtClean="0"/>
              <a:t>exploit</a:t>
            </a:r>
            <a:r>
              <a:rPr lang="sv-SE" dirty="0" smtClean="0"/>
              <a:t> </a:t>
            </a:r>
            <a:r>
              <a:rPr lang="sv-SE" dirty="0" err="1" smtClean="0"/>
              <a:t>random</a:t>
            </a:r>
            <a:r>
              <a:rPr lang="sv-SE" dirty="0" smtClean="0"/>
              <a:t> variation in </a:t>
            </a:r>
            <a:r>
              <a:rPr lang="sv-SE" dirty="0" err="1" smtClean="0"/>
              <a:t>quotas</a:t>
            </a:r>
            <a:r>
              <a:rPr lang="sv-SE" dirty="0" smtClean="0"/>
              <a:t> for </a:t>
            </a:r>
            <a:r>
              <a:rPr lang="sv-SE" dirty="0" err="1" smtClean="0"/>
              <a:t>female</a:t>
            </a:r>
            <a:r>
              <a:rPr lang="sv-SE" dirty="0" smtClean="0"/>
              <a:t> </a:t>
            </a:r>
            <a:r>
              <a:rPr lang="sv-SE" dirty="0" err="1" smtClean="0"/>
              <a:t>leaders</a:t>
            </a:r>
            <a:r>
              <a:rPr lang="sv-SE" dirty="0" smtClean="0"/>
              <a:t> in India.</a:t>
            </a:r>
          </a:p>
          <a:p>
            <a:r>
              <a:rPr lang="sv-SE" dirty="0" err="1" smtClean="0"/>
              <a:t>Since</a:t>
            </a:r>
            <a:r>
              <a:rPr lang="sv-SE" dirty="0" smtClean="0"/>
              <a:t> 1993 1/3 </a:t>
            </a:r>
            <a:r>
              <a:rPr lang="sv-SE" dirty="0" err="1" smtClean="0"/>
              <a:t>of</a:t>
            </a:r>
            <a:r>
              <a:rPr lang="sv-SE" dirty="0" smtClean="0"/>
              <a:t> all </a:t>
            </a:r>
            <a:r>
              <a:rPr lang="sv-SE" dirty="0" err="1" smtClean="0"/>
              <a:t>councilor</a:t>
            </a:r>
            <a:r>
              <a:rPr lang="sv-SE" dirty="0" smtClean="0"/>
              <a:t> positions and 1/3 </a:t>
            </a:r>
            <a:r>
              <a:rPr lang="sv-SE" dirty="0" err="1" smtClean="0"/>
              <a:t>of</a:t>
            </a:r>
            <a:r>
              <a:rPr lang="sv-SE" dirty="0" smtClean="0"/>
              <a:t> all </a:t>
            </a:r>
            <a:r>
              <a:rPr lang="sv-SE" dirty="0" err="1" smtClean="0"/>
              <a:t>chiefs</a:t>
            </a:r>
            <a:r>
              <a:rPr lang="sv-SE" dirty="0" smtClean="0"/>
              <a:t> (</a:t>
            </a:r>
            <a:r>
              <a:rPr lang="sv-SE" dirty="0" err="1" smtClean="0"/>
              <a:t>pradhan</a:t>
            </a:r>
            <a:r>
              <a:rPr lang="sv-SE" dirty="0" smtClean="0"/>
              <a:t>) must be </a:t>
            </a:r>
            <a:r>
              <a:rPr lang="sv-SE" dirty="0" err="1" smtClean="0"/>
              <a:t>women</a:t>
            </a:r>
            <a:r>
              <a:rPr lang="sv-SE" dirty="0" smtClean="0"/>
              <a:t>.</a:t>
            </a:r>
          </a:p>
          <a:p>
            <a:r>
              <a:rPr lang="sv-SE" dirty="0" err="1" smtClean="0"/>
              <a:t>These</a:t>
            </a:r>
            <a:r>
              <a:rPr lang="sv-SE" dirty="0" smtClean="0"/>
              <a:t> reservations </a:t>
            </a:r>
            <a:r>
              <a:rPr lang="sv-SE" dirty="0" err="1" smtClean="0"/>
              <a:t>were</a:t>
            </a:r>
            <a:r>
              <a:rPr lang="sv-SE" dirty="0" smtClean="0"/>
              <a:t> </a:t>
            </a:r>
            <a:r>
              <a:rPr lang="sv-SE" dirty="0" err="1" smtClean="0"/>
              <a:t>randomly</a:t>
            </a:r>
            <a:r>
              <a:rPr lang="sv-SE" dirty="0" smtClean="0"/>
              <a:t> </a:t>
            </a:r>
            <a:r>
              <a:rPr lang="sv-SE" dirty="0" err="1" smtClean="0"/>
              <a:t>allocated</a:t>
            </a:r>
            <a:r>
              <a:rPr lang="sv-SE" dirty="0" smtClean="0"/>
              <a:t> so </a:t>
            </a:r>
            <a:r>
              <a:rPr lang="sv-SE" dirty="0" err="1" smtClean="0"/>
              <a:t>identification</a:t>
            </a:r>
            <a:r>
              <a:rPr lang="sv-SE" dirty="0" smtClean="0"/>
              <a:t> is straightforward.</a:t>
            </a:r>
            <a:endParaRPr lang="en-US" dirty="0" smtClean="0"/>
          </a:p>
        </p:txBody>
      </p:sp>
    </p:spTree>
    <p:extLst>
      <p:ext uri="{BB962C8B-B14F-4D97-AF65-F5344CB8AC3E}">
        <p14:creationId xmlns:p14="http://schemas.microsoft.com/office/powerpoint/2010/main" val="3998334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sv-SE" smtClean="0"/>
              <a:t>Empirical strategies</a:t>
            </a:r>
            <a:endParaRPr lang="en-US" smtClean="0"/>
          </a:p>
        </p:txBody>
      </p:sp>
      <p:sp>
        <p:nvSpPr>
          <p:cNvPr id="26626" name="Content Placeholder 2"/>
          <p:cNvSpPr>
            <a:spLocks noGrp="1"/>
          </p:cNvSpPr>
          <p:nvPr>
            <p:ph idx="1"/>
          </p:nvPr>
        </p:nvSpPr>
        <p:spPr/>
        <p:txBody>
          <a:bodyPr/>
          <a:lstStyle/>
          <a:p>
            <a:r>
              <a:rPr lang="sv-SE" smtClean="0"/>
              <a:t>Using this random variation they investigate whether women are more likely to be elected in areas previously reserved for women.</a:t>
            </a:r>
          </a:p>
          <a:p>
            <a:endParaRPr lang="sv-SE" smtClean="0"/>
          </a:p>
          <a:p>
            <a:r>
              <a:rPr lang="sv-SE" smtClean="0"/>
              <a:t>Then they move on to investigate whether change in voter attitude is a mechanism using survey data.</a:t>
            </a:r>
          </a:p>
          <a:p>
            <a:endParaRPr lang="en-US" smtClean="0"/>
          </a:p>
        </p:txBody>
      </p:sp>
    </p:spTree>
    <p:extLst>
      <p:ext uri="{BB962C8B-B14F-4D97-AF65-F5344CB8AC3E}">
        <p14:creationId xmlns:p14="http://schemas.microsoft.com/office/powerpoint/2010/main" val="40369214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sv-SE" smtClean="0"/>
              <a:t>Empirical strategies</a:t>
            </a:r>
            <a:endParaRPr lang="en-US" smtClean="0"/>
          </a:p>
        </p:txBody>
      </p:sp>
      <p:sp>
        <p:nvSpPr>
          <p:cNvPr id="27650" name="Content Placeholder 2"/>
          <p:cNvSpPr>
            <a:spLocks noGrp="1"/>
          </p:cNvSpPr>
          <p:nvPr>
            <p:ph idx="1"/>
          </p:nvPr>
        </p:nvSpPr>
        <p:spPr/>
        <p:txBody>
          <a:bodyPr/>
          <a:lstStyle/>
          <a:p>
            <a:pPr lvl="0"/>
            <a:r>
              <a:rPr lang="en-US"/>
              <a:t>Vignettes with recorded speeches are further used to get experimental variation in bias against women.</a:t>
            </a:r>
          </a:p>
          <a:p>
            <a:r>
              <a:rPr lang="sv-SE" smtClean="0"/>
              <a:t>IATs</a:t>
            </a:r>
            <a:r>
              <a:rPr lang="sv-SE" dirty="0" smtClean="0"/>
              <a:t> </a:t>
            </a:r>
            <a:r>
              <a:rPr lang="sv-SE" dirty="0" err="1" smtClean="0"/>
              <a:t>were</a:t>
            </a:r>
            <a:r>
              <a:rPr lang="sv-SE" dirty="0" smtClean="0"/>
              <a:t> </a:t>
            </a:r>
            <a:r>
              <a:rPr lang="sv-SE" dirty="0" err="1" smtClean="0"/>
              <a:t>used</a:t>
            </a:r>
            <a:r>
              <a:rPr lang="sv-SE" dirty="0" smtClean="0"/>
              <a:t> </a:t>
            </a:r>
            <a:r>
              <a:rPr lang="sv-SE" dirty="0" err="1" smtClean="0"/>
              <a:t>to</a:t>
            </a:r>
            <a:r>
              <a:rPr lang="sv-SE" dirty="0" smtClean="0"/>
              <a:t> </a:t>
            </a:r>
            <a:r>
              <a:rPr lang="sv-SE" dirty="0" err="1" smtClean="0"/>
              <a:t>measure</a:t>
            </a:r>
            <a:r>
              <a:rPr lang="sv-SE" dirty="0" smtClean="0"/>
              <a:t> gender-</a:t>
            </a:r>
            <a:r>
              <a:rPr lang="sv-SE" dirty="0" err="1" smtClean="0"/>
              <a:t>occupation</a:t>
            </a:r>
            <a:r>
              <a:rPr lang="sv-SE" dirty="0" smtClean="0"/>
              <a:t> stereotypes as </a:t>
            </a:r>
            <a:r>
              <a:rPr lang="sv-SE" dirty="0" err="1" smtClean="0"/>
              <a:t>well</a:t>
            </a:r>
            <a:r>
              <a:rPr lang="sv-SE" dirty="0" smtClean="0"/>
              <a:t> as </a:t>
            </a:r>
            <a:r>
              <a:rPr lang="sv-SE" dirty="0" err="1" smtClean="0"/>
              <a:t>taste</a:t>
            </a:r>
            <a:r>
              <a:rPr lang="sv-SE" dirty="0" smtClean="0"/>
              <a:t> </a:t>
            </a:r>
            <a:r>
              <a:rPr lang="sv-SE" dirty="0" err="1" smtClean="0"/>
              <a:t>based</a:t>
            </a:r>
            <a:r>
              <a:rPr lang="sv-SE" dirty="0" smtClean="0"/>
              <a:t> </a:t>
            </a:r>
            <a:r>
              <a:rPr lang="sv-SE" dirty="0" err="1" smtClean="0"/>
              <a:t>discrimination</a:t>
            </a:r>
            <a:r>
              <a:rPr lang="sv-SE" dirty="0" smtClean="0"/>
              <a:t>.</a:t>
            </a:r>
          </a:p>
          <a:p>
            <a:endParaRPr lang="en-US" dirty="0" smtClean="0"/>
          </a:p>
        </p:txBody>
      </p:sp>
    </p:spTree>
    <p:extLst>
      <p:ext uri="{BB962C8B-B14F-4D97-AF65-F5344CB8AC3E}">
        <p14:creationId xmlns:p14="http://schemas.microsoft.com/office/powerpoint/2010/main" val="38001196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sz="4000" smtClean="0"/>
              <a:t>Reservation makes it easier for women to become elected in later years</a:t>
            </a:r>
            <a:endParaRPr lang="en-US" sz="4000" smtClean="0"/>
          </a:p>
        </p:txBody>
      </p:sp>
      <p:pic>
        <p:nvPicPr>
          <p:cNvPr id="28674" name="Picture 2"/>
          <p:cNvPicPr>
            <a:picLocks noChangeAspect="1" noChangeArrowheads="1"/>
          </p:cNvPicPr>
          <p:nvPr/>
        </p:nvPicPr>
        <p:blipFill>
          <a:blip r:embed="rId2"/>
          <a:srcRect/>
          <a:stretch>
            <a:fillRect/>
          </a:stretch>
        </p:blipFill>
        <p:spPr bwMode="auto">
          <a:xfrm>
            <a:off x="395288" y="1628775"/>
            <a:ext cx="8196262" cy="4767263"/>
          </a:xfrm>
          <a:prstGeom prst="rect">
            <a:avLst/>
          </a:prstGeom>
          <a:noFill/>
          <a:ln w="9525">
            <a:noFill/>
            <a:miter lim="800000"/>
            <a:headEnd/>
            <a:tailEnd/>
          </a:ln>
        </p:spPr>
      </p:pic>
    </p:spTree>
    <p:extLst>
      <p:ext uri="{BB962C8B-B14F-4D97-AF65-F5344CB8AC3E}">
        <p14:creationId xmlns:p14="http://schemas.microsoft.com/office/powerpoint/2010/main" val="20121931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sv-SE" dirty="0" err="1" smtClean="0"/>
              <a:t>Several</a:t>
            </a:r>
            <a:r>
              <a:rPr lang="sv-SE" dirty="0" smtClean="0"/>
              <a:t> </a:t>
            </a:r>
            <a:r>
              <a:rPr lang="sv-SE" dirty="0" err="1" smtClean="0"/>
              <a:t>mechanisms</a:t>
            </a:r>
            <a:r>
              <a:rPr lang="sv-SE" dirty="0" smtClean="0"/>
              <a:t> </a:t>
            </a:r>
            <a:r>
              <a:rPr lang="sv-SE" dirty="0" err="1" smtClean="0"/>
              <a:t>may</a:t>
            </a:r>
            <a:r>
              <a:rPr lang="sv-SE" dirty="0" smtClean="0"/>
              <a:t> be at play</a:t>
            </a:r>
            <a:endParaRPr lang="en-US" dirty="0"/>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dirty="0"/>
              <a:t>First, female </a:t>
            </a:r>
            <a:r>
              <a:rPr lang="en-US" dirty="0" err="1"/>
              <a:t>pradhans</a:t>
            </a:r>
            <a:r>
              <a:rPr lang="en-US" dirty="0"/>
              <a:t> may act as important role models and </a:t>
            </a:r>
            <a:r>
              <a:rPr lang="en-US" dirty="0" smtClean="0"/>
              <a:t>mentors.</a:t>
            </a:r>
          </a:p>
          <a:p>
            <a:pPr fontAlgn="auto">
              <a:spcAft>
                <a:spcPts val="0"/>
              </a:spcAft>
              <a:buFont typeface="Arial" pitchFamily="34" charset="0"/>
              <a:buChar char="•"/>
              <a:defRPr/>
            </a:pPr>
            <a:r>
              <a:rPr lang="en-US" dirty="0"/>
              <a:t>Second, female </a:t>
            </a:r>
            <a:r>
              <a:rPr lang="en-US" dirty="0" err="1"/>
              <a:t>pradhans</a:t>
            </a:r>
            <a:r>
              <a:rPr lang="en-US" dirty="0"/>
              <a:t> may have also helped create and strengthen political networks that benefit women politicians</a:t>
            </a:r>
            <a:r>
              <a:rPr lang="en-US" dirty="0" smtClean="0"/>
              <a:t>.</a:t>
            </a:r>
          </a:p>
          <a:p>
            <a:pPr fontAlgn="auto">
              <a:spcAft>
                <a:spcPts val="0"/>
              </a:spcAft>
              <a:buFont typeface="Arial" pitchFamily="34" charset="0"/>
              <a:buChar char="•"/>
              <a:defRPr/>
            </a:pPr>
            <a:r>
              <a:rPr lang="en-US" dirty="0"/>
              <a:t>Third, women leaders take different policy </a:t>
            </a:r>
            <a:r>
              <a:rPr lang="en-US" dirty="0" smtClean="0"/>
              <a:t>decisions.</a:t>
            </a:r>
          </a:p>
          <a:p>
            <a:pPr fontAlgn="auto">
              <a:spcAft>
                <a:spcPts val="0"/>
              </a:spcAft>
              <a:buFont typeface="Arial" pitchFamily="34" charset="0"/>
              <a:buChar char="•"/>
              <a:defRPr/>
            </a:pPr>
            <a:r>
              <a:rPr lang="sv-SE" b="1" dirty="0" err="1" smtClean="0"/>
              <a:t>Fourth</a:t>
            </a:r>
            <a:r>
              <a:rPr lang="sv-SE" b="1" dirty="0" smtClean="0"/>
              <a:t>, </a:t>
            </a:r>
            <a:r>
              <a:rPr lang="en-US" b="1" dirty="0"/>
              <a:t>exposure to a female </a:t>
            </a:r>
            <a:r>
              <a:rPr lang="en-US" b="1" dirty="0" err="1"/>
              <a:t>pradhan</a:t>
            </a:r>
            <a:r>
              <a:rPr lang="en-US" b="1" dirty="0"/>
              <a:t> may change voter </a:t>
            </a:r>
            <a:r>
              <a:rPr lang="en-US" b="1" dirty="0" smtClean="0"/>
              <a:t>attitudes.</a:t>
            </a:r>
            <a:endParaRPr lang="en-US" b="1" dirty="0"/>
          </a:p>
        </p:txBody>
      </p:sp>
    </p:spTree>
    <p:extLst>
      <p:ext uri="{BB962C8B-B14F-4D97-AF65-F5344CB8AC3E}">
        <p14:creationId xmlns:p14="http://schemas.microsoft.com/office/powerpoint/2010/main" val="27017699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p:nvPr>
        </p:nvSpPr>
        <p:spPr/>
        <p:txBody>
          <a:bodyPr/>
          <a:lstStyle/>
          <a:p>
            <a:r>
              <a:rPr lang="sv-SE" smtClean="0"/>
              <a:t>Results</a:t>
            </a:r>
            <a:endParaRPr lang="nb-NO" smtClean="0"/>
          </a:p>
        </p:txBody>
      </p:sp>
      <p:sp>
        <p:nvSpPr>
          <p:cNvPr id="67587" name="Rectangle 3"/>
          <p:cNvSpPr>
            <a:spLocks noGrp="1"/>
          </p:cNvSpPr>
          <p:nvPr>
            <p:ph type="body" idx="1"/>
          </p:nvPr>
        </p:nvSpPr>
        <p:spPr/>
        <p:txBody>
          <a:bodyPr/>
          <a:lstStyle/>
          <a:p>
            <a:r>
              <a:rPr lang="nb-NO" dirty="0" smtClean="0"/>
              <a:t>A </a:t>
            </a:r>
            <a:r>
              <a:rPr lang="nb-NO" dirty="0" err="1" smtClean="0"/>
              <a:t>significant</a:t>
            </a:r>
            <a:r>
              <a:rPr lang="nb-NO" dirty="0" smtClean="0"/>
              <a:t> bias </a:t>
            </a:r>
            <a:r>
              <a:rPr lang="nb-NO" dirty="0" err="1" smtClean="0"/>
              <a:t>among</a:t>
            </a:r>
            <a:r>
              <a:rPr lang="nb-NO" dirty="0" smtClean="0"/>
              <a:t> men in never-</a:t>
            </a:r>
            <a:r>
              <a:rPr lang="nb-NO" dirty="0" err="1" smtClean="0"/>
              <a:t>reserved</a:t>
            </a:r>
            <a:r>
              <a:rPr lang="nb-NO" dirty="0" smtClean="0"/>
              <a:t> </a:t>
            </a:r>
            <a:r>
              <a:rPr lang="nb-NO" dirty="0" err="1" smtClean="0"/>
              <a:t>villages</a:t>
            </a:r>
            <a:r>
              <a:rPr lang="nb-NO" dirty="0" smtClean="0"/>
              <a:t> in </a:t>
            </a:r>
            <a:r>
              <a:rPr lang="nb-NO" dirty="0" err="1" smtClean="0"/>
              <a:t>the</a:t>
            </a:r>
            <a:r>
              <a:rPr lang="nb-NO" dirty="0" smtClean="0"/>
              <a:t> </a:t>
            </a:r>
            <a:r>
              <a:rPr lang="nb-NO" dirty="0" err="1" smtClean="0"/>
              <a:t>vignettes</a:t>
            </a:r>
            <a:r>
              <a:rPr lang="nb-NO" dirty="0" smtClean="0"/>
              <a:t> and </a:t>
            </a:r>
            <a:r>
              <a:rPr lang="nb-NO" dirty="0" err="1" smtClean="0"/>
              <a:t>reservation</a:t>
            </a:r>
            <a:r>
              <a:rPr lang="nb-NO" dirty="0" smtClean="0"/>
              <a:t> </a:t>
            </a:r>
            <a:r>
              <a:rPr lang="nb-NO" dirty="0" err="1" smtClean="0"/>
              <a:t>reverses</a:t>
            </a:r>
            <a:r>
              <a:rPr lang="nb-NO" dirty="0" smtClean="0"/>
              <a:t> </a:t>
            </a:r>
            <a:r>
              <a:rPr lang="nb-NO" dirty="0" err="1" smtClean="0"/>
              <a:t>this</a:t>
            </a:r>
            <a:r>
              <a:rPr lang="nb-NO" dirty="0" smtClean="0"/>
              <a:t> bias.</a:t>
            </a:r>
          </a:p>
          <a:p>
            <a:r>
              <a:rPr lang="nb-NO" dirty="0" err="1" smtClean="0"/>
              <a:t>Both</a:t>
            </a:r>
            <a:r>
              <a:rPr lang="nb-NO" dirty="0" smtClean="0"/>
              <a:t> </a:t>
            </a:r>
            <a:r>
              <a:rPr lang="nb-NO" dirty="0" err="1" smtClean="0"/>
              <a:t>genders</a:t>
            </a:r>
            <a:r>
              <a:rPr lang="nb-NO" dirty="0" smtClean="0"/>
              <a:t> </a:t>
            </a:r>
            <a:r>
              <a:rPr lang="nb-NO" dirty="0" err="1" smtClean="0"/>
              <a:t>associate</a:t>
            </a:r>
            <a:r>
              <a:rPr lang="nb-NO" dirty="0" smtClean="0"/>
              <a:t> </a:t>
            </a:r>
            <a:r>
              <a:rPr lang="nb-NO" dirty="0" err="1" smtClean="0"/>
              <a:t>leadership</a:t>
            </a:r>
            <a:r>
              <a:rPr lang="nb-NO" dirty="0" smtClean="0"/>
              <a:t> </a:t>
            </a:r>
            <a:r>
              <a:rPr lang="nb-NO" dirty="0" err="1" smtClean="0"/>
              <a:t>activities</a:t>
            </a:r>
            <a:r>
              <a:rPr lang="nb-NO" dirty="0" smtClean="0"/>
              <a:t> more </a:t>
            </a:r>
            <a:r>
              <a:rPr lang="nb-NO" dirty="0" err="1" smtClean="0"/>
              <a:t>strongly</a:t>
            </a:r>
            <a:r>
              <a:rPr lang="nb-NO" dirty="0" smtClean="0"/>
              <a:t> </a:t>
            </a:r>
            <a:r>
              <a:rPr lang="nb-NO" dirty="0" err="1" smtClean="0"/>
              <a:t>with</a:t>
            </a:r>
            <a:r>
              <a:rPr lang="nb-NO" dirty="0" smtClean="0"/>
              <a:t> men in never-</a:t>
            </a:r>
            <a:r>
              <a:rPr lang="nb-NO" dirty="0" err="1" smtClean="0"/>
              <a:t>reserved</a:t>
            </a:r>
            <a:r>
              <a:rPr lang="nb-NO" dirty="0" smtClean="0"/>
              <a:t> areas and </a:t>
            </a:r>
            <a:r>
              <a:rPr lang="nb-NO" dirty="0" err="1" smtClean="0"/>
              <a:t>quotas</a:t>
            </a:r>
            <a:r>
              <a:rPr lang="nb-NO" dirty="0" smtClean="0"/>
              <a:t> </a:t>
            </a:r>
            <a:r>
              <a:rPr lang="nb-NO" dirty="0" err="1" smtClean="0"/>
              <a:t>reduces</a:t>
            </a:r>
            <a:r>
              <a:rPr lang="nb-NO" dirty="0" smtClean="0"/>
              <a:t> </a:t>
            </a:r>
            <a:r>
              <a:rPr lang="nb-NO" dirty="0" err="1" smtClean="0"/>
              <a:t>this</a:t>
            </a:r>
            <a:r>
              <a:rPr lang="nb-NO" dirty="0" smtClean="0"/>
              <a:t> </a:t>
            </a:r>
            <a:r>
              <a:rPr lang="nb-NO" dirty="0" err="1" smtClean="0"/>
              <a:t>association</a:t>
            </a:r>
            <a:r>
              <a:rPr lang="nb-NO" dirty="0" smtClean="0"/>
              <a:t> </a:t>
            </a:r>
            <a:r>
              <a:rPr lang="nb-NO" dirty="0" err="1" smtClean="0"/>
              <a:t>among</a:t>
            </a:r>
            <a:r>
              <a:rPr lang="nb-NO" dirty="0" smtClean="0"/>
              <a:t> male respondents.</a:t>
            </a:r>
          </a:p>
          <a:p>
            <a:r>
              <a:rPr lang="sv-SE" dirty="0" smtClean="0"/>
              <a:t>No </a:t>
            </a:r>
            <a:r>
              <a:rPr lang="sv-SE" dirty="0" err="1" smtClean="0"/>
              <a:t>effects</a:t>
            </a:r>
            <a:r>
              <a:rPr lang="sv-SE" dirty="0" smtClean="0"/>
              <a:t> on </a:t>
            </a:r>
            <a:r>
              <a:rPr lang="nb-NO" dirty="0" smtClean="0"/>
              <a:t>taste for </a:t>
            </a:r>
            <a:r>
              <a:rPr lang="nb-NO" dirty="0" err="1" smtClean="0"/>
              <a:t>female</a:t>
            </a:r>
            <a:r>
              <a:rPr lang="nb-NO" dirty="0" smtClean="0"/>
              <a:t> leaders </a:t>
            </a:r>
          </a:p>
        </p:txBody>
      </p:sp>
    </p:spTree>
    <p:extLst>
      <p:ext uri="{BB962C8B-B14F-4D97-AF65-F5344CB8AC3E}">
        <p14:creationId xmlns:p14="http://schemas.microsoft.com/office/powerpoint/2010/main" val="24805505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p:nvPr>
        </p:nvSpPr>
        <p:spPr/>
        <p:txBody>
          <a:bodyPr/>
          <a:lstStyle/>
          <a:p>
            <a:r>
              <a:rPr lang="sv-SE" smtClean="0"/>
              <a:t>To conclude</a:t>
            </a:r>
            <a:endParaRPr lang="nb-NO" smtClean="0"/>
          </a:p>
        </p:txBody>
      </p:sp>
      <p:sp>
        <p:nvSpPr>
          <p:cNvPr id="68611" name="Rectangle 3"/>
          <p:cNvSpPr>
            <a:spLocks noGrp="1"/>
          </p:cNvSpPr>
          <p:nvPr>
            <p:ph type="body" idx="1"/>
          </p:nvPr>
        </p:nvSpPr>
        <p:spPr/>
        <p:txBody>
          <a:bodyPr>
            <a:normAutofit/>
          </a:bodyPr>
          <a:lstStyle/>
          <a:p>
            <a:r>
              <a:rPr lang="nb-NO" dirty="0" err="1" smtClean="0"/>
              <a:t>Internal</a:t>
            </a:r>
            <a:r>
              <a:rPr lang="nb-NO" dirty="0" smtClean="0"/>
              <a:t> </a:t>
            </a:r>
            <a:r>
              <a:rPr lang="nb-NO" dirty="0" err="1" smtClean="0"/>
              <a:t>validity</a:t>
            </a:r>
            <a:r>
              <a:rPr lang="nb-NO" dirty="0" smtClean="0"/>
              <a:t>: Clear </a:t>
            </a:r>
            <a:r>
              <a:rPr lang="nb-NO" dirty="0" err="1" smtClean="0"/>
              <a:t>cut</a:t>
            </a:r>
            <a:r>
              <a:rPr lang="nb-NO" dirty="0" smtClean="0"/>
              <a:t>.</a:t>
            </a:r>
          </a:p>
          <a:p>
            <a:endParaRPr lang="nb-NO" dirty="0" smtClean="0"/>
          </a:p>
          <a:p>
            <a:r>
              <a:rPr lang="nb-NO" dirty="0" err="1" smtClean="0"/>
              <a:t>Mechanisms</a:t>
            </a:r>
            <a:r>
              <a:rPr lang="nb-NO" dirty="0" smtClean="0"/>
              <a:t>: </a:t>
            </a:r>
            <a:r>
              <a:rPr lang="nb-NO" dirty="0" err="1" smtClean="0"/>
              <a:t>Extremely</a:t>
            </a:r>
            <a:r>
              <a:rPr lang="nb-NO" dirty="0" smtClean="0"/>
              <a:t> </a:t>
            </a:r>
            <a:r>
              <a:rPr lang="nb-NO" dirty="0" err="1" smtClean="0"/>
              <a:t>nice</a:t>
            </a:r>
            <a:r>
              <a:rPr lang="nb-NO" dirty="0" smtClean="0"/>
              <a:t> </a:t>
            </a:r>
            <a:r>
              <a:rPr lang="nb-NO" dirty="0" err="1" smtClean="0"/>
              <a:t>with</a:t>
            </a:r>
            <a:r>
              <a:rPr lang="nb-NO" dirty="0" smtClean="0"/>
              <a:t> </a:t>
            </a:r>
            <a:r>
              <a:rPr lang="nb-NO" dirty="0" err="1" smtClean="0"/>
              <a:t>experiments</a:t>
            </a:r>
            <a:r>
              <a:rPr lang="nb-NO" dirty="0" smtClean="0"/>
              <a:t> </a:t>
            </a:r>
            <a:r>
              <a:rPr lang="nb-NO" dirty="0" err="1" smtClean="0"/>
              <a:t>on</a:t>
            </a:r>
            <a:r>
              <a:rPr lang="nb-NO" dirty="0" smtClean="0"/>
              <a:t> </a:t>
            </a:r>
            <a:r>
              <a:rPr lang="nb-NO" dirty="0" err="1" smtClean="0"/>
              <a:t>experiments</a:t>
            </a:r>
            <a:r>
              <a:rPr lang="nb-NO" dirty="0" smtClean="0"/>
              <a:t>. </a:t>
            </a:r>
            <a:endParaRPr lang="nb-NO" dirty="0" smtClean="0"/>
          </a:p>
          <a:p>
            <a:endParaRPr lang="nb-NO" dirty="0" smtClean="0"/>
          </a:p>
          <a:p>
            <a:r>
              <a:rPr lang="nb-NO" dirty="0" err="1" smtClean="0"/>
              <a:t>External</a:t>
            </a:r>
            <a:r>
              <a:rPr lang="nb-NO" dirty="0" smtClean="0"/>
              <a:t> </a:t>
            </a:r>
            <a:r>
              <a:rPr lang="nb-NO" dirty="0" err="1" smtClean="0"/>
              <a:t>validity</a:t>
            </a:r>
            <a:r>
              <a:rPr lang="nb-NO" dirty="0" smtClean="0"/>
              <a:t>: </a:t>
            </a:r>
            <a:r>
              <a:rPr lang="nb-NO" dirty="0" err="1" smtClean="0"/>
              <a:t>Quotas</a:t>
            </a:r>
            <a:r>
              <a:rPr lang="nb-NO" dirty="0" smtClean="0"/>
              <a:t> </a:t>
            </a:r>
            <a:r>
              <a:rPr lang="nb-NO" dirty="0" err="1" smtClean="0"/>
              <a:t>need</a:t>
            </a:r>
            <a:r>
              <a:rPr lang="nb-NO" dirty="0" smtClean="0"/>
              <a:t> not </a:t>
            </a:r>
            <a:r>
              <a:rPr lang="nb-NO" dirty="0" err="1" smtClean="0"/>
              <a:t>produce</a:t>
            </a:r>
            <a:r>
              <a:rPr lang="nb-NO" dirty="0" smtClean="0"/>
              <a:t> </a:t>
            </a:r>
            <a:r>
              <a:rPr lang="nb-NO" dirty="0" err="1" smtClean="0"/>
              <a:t>the</a:t>
            </a:r>
            <a:r>
              <a:rPr lang="nb-NO" dirty="0" smtClean="0"/>
              <a:t> same </a:t>
            </a:r>
            <a:r>
              <a:rPr lang="nb-NO" dirty="0" err="1" smtClean="0"/>
              <a:t>results</a:t>
            </a:r>
            <a:r>
              <a:rPr lang="nb-NO" dirty="0" smtClean="0"/>
              <a:t> in </a:t>
            </a:r>
            <a:r>
              <a:rPr lang="nb-NO" dirty="0" err="1" smtClean="0"/>
              <a:t>other</a:t>
            </a:r>
            <a:r>
              <a:rPr lang="nb-NO" dirty="0" smtClean="0"/>
              <a:t> settings. And </a:t>
            </a:r>
            <a:r>
              <a:rPr lang="nb-NO" dirty="0" err="1" smtClean="0"/>
              <a:t>other</a:t>
            </a:r>
            <a:r>
              <a:rPr lang="nb-NO" dirty="0" smtClean="0"/>
              <a:t> types </a:t>
            </a:r>
            <a:r>
              <a:rPr lang="nb-NO" dirty="0" err="1" smtClean="0"/>
              <a:t>of</a:t>
            </a:r>
            <a:r>
              <a:rPr lang="nb-NO" dirty="0" smtClean="0"/>
              <a:t> </a:t>
            </a:r>
            <a:r>
              <a:rPr lang="nb-NO" dirty="0" err="1" smtClean="0"/>
              <a:t>quotas</a:t>
            </a:r>
            <a:r>
              <a:rPr lang="nb-NO" dirty="0" smtClean="0"/>
              <a:t>!</a:t>
            </a:r>
          </a:p>
        </p:txBody>
      </p:sp>
    </p:spTree>
    <p:extLst>
      <p:ext uri="{BB962C8B-B14F-4D97-AF65-F5344CB8AC3E}">
        <p14:creationId xmlns:p14="http://schemas.microsoft.com/office/powerpoint/2010/main" val="2749838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ChangeArrowheads="1"/>
          </p:cNvSpPr>
          <p:nvPr>
            <p:ph type="ctrTitle"/>
          </p:nvPr>
        </p:nvSpPr>
        <p:spPr>
          <a:xfrm>
            <a:off x="725488" y="654050"/>
            <a:ext cx="7693025" cy="1054100"/>
          </a:xfrm>
        </p:spPr>
        <p:txBody>
          <a:bodyPr lIns="0" tIns="0" rIns="0" bIns="0">
            <a:normAutofit/>
          </a:bodyPr>
          <a:lstStyle/>
          <a:p>
            <a:pPr eaLnBrk="1" hangingPunct="1">
              <a:lnSpc>
                <a:spcPct val="95000"/>
              </a:lnSpc>
            </a:pPr>
            <a:r>
              <a:rPr lang="en-US" dirty="0" smtClean="0">
                <a:solidFill>
                  <a:srgbClr val="000000"/>
                </a:solidFill>
              </a:rPr>
              <a:t>Critique from </a:t>
            </a:r>
            <a:r>
              <a:rPr lang="en-US" dirty="0" err="1" smtClean="0">
                <a:solidFill>
                  <a:srgbClr val="000000"/>
                </a:solidFill>
              </a:rPr>
              <a:t>Glaeser</a:t>
            </a:r>
            <a:r>
              <a:rPr lang="en-US" dirty="0" smtClean="0">
                <a:solidFill>
                  <a:srgbClr val="000000"/>
                </a:solidFill>
              </a:rPr>
              <a:t> et al</a:t>
            </a:r>
          </a:p>
        </p:txBody>
      </p:sp>
      <p:graphicFrame>
        <p:nvGraphicFramePr>
          <p:cNvPr id="15" name="Diagram 14"/>
          <p:cNvGraphicFramePr/>
          <p:nvPr/>
        </p:nvGraphicFramePr>
        <p:xfrm>
          <a:off x="323528" y="2348880"/>
          <a:ext cx="8640960" cy="1961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p:nvPr/>
        </p:nvGrpSpPr>
        <p:grpSpPr>
          <a:xfrm>
            <a:off x="4194426" y="4246228"/>
            <a:ext cx="1307957" cy="858347"/>
            <a:chOff x="1860500" y="576673"/>
            <a:chExt cx="1307957" cy="858347"/>
          </a:xfrm>
        </p:grpSpPr>
        <p:sp>
          <p:nvSpPr>
            <p:cNvPr id="9" name="Rounded Rectangle 8"/>
            <p:cNvSpPr/>
            <p:nvPr/>
          </p:nvSpPr>
          <p:spPr>
            <a:xfrm>
              <a:off x="1860500" y="576673"/>
              <a:ext cx="1307957" cy="858347"/>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Rounded Rectangle 4"/>
            <p:cNvSpPr/>
            <p:nvPr/>
          </p:nvSpPr>
          <p:spPr>
            <a:xfrm>
              <a:off x="1860500" y="576673"/>
              <a:ext cx="1257677" cy="8080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Human capital</a:t>
              </a:r>
              <a:endParaRPr lang="en-US" sz="1600" kern="1200" dirty="0"/>
            </a:p>
          </p:txBody>
        </p:sp>
      </p:grpSp>
      <p:sp>
        <p:nvSpPr>
          <p:cNvPr id="3" name="Bent-Up Arrow 2"/>
          <p:cNvSpPr/>
          <p:nvPr/>
        </p:nvSpPr>
        <p:spPr>
          <a:xfrm rot="5400000">
            <a:off x="2801261" y="3725260"/>
            <a:ext cx="1320152" cy="142262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ent-Up Arrow 3"/>
          <p:cNvSpPr/>
          <p:nvPr/>
        </p:nvSpPr>
        <p:spPr>
          <a:xfrm>
            <a:off x="5502383" y="3776497"/>
            <a:ext cx="3152345" cy="121954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36608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Qian</a:t>
            </a:r>
            <a:endParaRPr lang="en-US" dirty="0"/>
          </a:p>
        </p:txBody>
      </p:sp>
      <p:sp>
        <p:nvSpPr>
          <p:cNvPr id="3" name="Content Placeholder 2"/>
          <p:cNvSpPr>
            <a:spLocks noGrp="1"/>
          </p:cNvSpPr>
          <p:nvPr>
            <p:ph idx="1"/>
          </p:nvPr>
        </p:nvSpPr>
        <p:spPr/>
        <p:txBody>
          <a:bodyPr/>
          <a:lstStyle/>
          <a:p>
            <a:r>
              <a:rPr lang="sv-SE" dirty="0" err="1" smtClean="0"/>
              <a:t>We</a:t>
            </a:r>
            <a:r>
              <a:rPr lang="sv-SE" dirty="0" smtClean="0"/>
              <a:t> </a:t>
            </a:r>
            <a:r>
              <a:rPr lang="sv-SE" dirty="0" err="1" smtClean="0"/>
              <a:t>have</a:t>
            </a:r>
            <a:r>
              <a:rPr lang="sv-SE" dirty="0" smtClean="0"/>
              <a:t> </a:t>
            </a:r>
            <a:r>
              <a:rPr lang="sv-SE" dirty="0" err="1" smtClean="0"/>
              <a:t>gone</a:t>
            </a:r>
            <a:r>
              <a:rPr lang="sv-SE" dirty="0" smtClean="0"/>
              <a:t> </a:t>
            </a:r>
            <a:r>
              <a:rPr lang="sv-SE" dirty="0" err="1" smtClean="0"/>
              <a:t>through</a:t>
            </a:r>
            <a:r>
              <a:rPr lang="sv-SE" dirty="0" smtClean="0"/>
              <a:t> </a:t>
            </a:r>
            <a:r>
              <a:rPr lang="sv-SE" dirty="0" err="1" smtClean="0"/>
              <a:t>this</a:t>
            </a:r>
            <a:r>
              <a:rPr lang="sv-SE" dirty="0" smtClean="0"/>
              <a:t> paper </a:t>
            </a:r>
            <a:r>
              <a:rPr lang="sv-SE" dirty="0" err="1" smtClean="0"/>
              <a:t>several</a:t>
            </a:r>
            <a:r>
              <a:rPr lang="sv-SE" dirty="0" smtClean="0"/>
              <a:t> </a:t>
            </a:r>
            <a:r>
              <a:rPr lang="sv-SE" dirty="0" err="1" smtClean="0"/>
              <a:t>times</a:t>
            </a:r>
            <a:r>
              <a:rPr lang="sv-SE" dirty="0" smtClean="0"/>
              <a:t>. </a:t>
            </a:r>
          </a:p>
          <a:p>
            <a:r>
              <a:rPr lang="sv-SE" dirty="0" err="1" smtClean="0"/>
              <a:t>Again</a:t>
            </a:r>
            <a:r>
              <a:rPr lang="sv-SE" dirty="0" smtClean="0"/>
              <a:t>, I </a:t>
            </a:r>
            <a:r>
              <a:rPr lang="sv-SE" dirty="0" err="1" smtClean="0"/>
              <a:t>want</a:t>
            </a:r>
            <a:r>
              <a:rPr lang="sv-SE" dirty="0" smtClean="0"/>
              <a:t> </a:t>
            </a:r>
            <a:r>
              <a:rPr lang="sv-SE" dirty="0" err="1" smtClean="0"/>
              <a:t>you</a:t>
            </a:r>
            <a:r>
              <a:rPr lang="sv-SE" dirty="0" smtClean="0"/>
              <a:t> </a:t>
            </a:r>
            <a:r>
              <a:rPr lang="sv-SE" dirty="0" err="1" smtClean="0"/>
              <a:t>to</a:t>
            </a:r>
            <a:r>
              <a:rPr lang="sv-SE" dirty="0" smtClean="0"/>
              <a:t> </a:t>
            </a:r>
            <a:r>
              <a:rPr lang="sv-SE" dirty="0" err="1" smtClean="0"/>
              <a:t>know</a:t>
            </a:r>
            <a:r>
              <a:rPr lang="sv-SE" dirty="0" smtClean="0"/>
              <a:t>:</a:t>
            </a:r>
          </a:p>
          <a:p>
            <a:r>
              <a:rPr lang="sv-SE" dirty="0"/>
              <a:t>The </a:t>
            </a:r>
            <a:r>
              <a:rPr lang="sv-SE" dirty="0" err="1"/>
              <a:t>question</a:t>
            </a:r>
            <a:r>
              <a:rPr lang="sv-SE" dirty="0"/>
              <a:t> and the </a:t>
            </a:r>
            <a:r>
              <a:rPr lang="sv-SE" dirty="0" err="1"/>
              <a:t>possible</a:t>
            </a:r>
            <a:r>
              <a:rPr lang="sv-SE" dirty="0"/>
              <a:t> </a:t>
            </a:r>
            <a:r>
              <a:rPr lang="sv-SE" dirty="0" err="1"/>
              <a:t>theoretical</a:t>
            </a:r>
            <a:r>
              <a:rPr lang="sv-SE" dirty="0"/>
              <a:t> </a:t>
            </a:r>
            <a:r>
              <a:rPr lang="sv-SE" dirty="0" err="1"/>
              <a:t>mechanisms</a:t>
            </a:r>
            <a:r>
              <a:rPr lang="sv-SE" dirty="0"/>
              <a:t>.</a:t>
            </a:r>
          </a:p>
          <a:p>
            <a:r>
              <a:rPr lang="sv-SE" dirty="0"/>
              <a:t>The </a:t>
            </a:r>
            <a:r>
              <a:rPr lang="sv-SE" dirty="0" err="1"/>
              <a:t>empirical</a:t>
            </a:r>
            <a:r>
              <a:rPr lang="sv-SE" dirty="0"/>
              <a:t> </a:t>
            </a:r>
            <a:r>
              <a:rPr lang="sv-SE" dirty="0" err="1"/>
              <a:t>strategies</a:t>
            </a:r>
            <a:r>
              <a:rPr lang="sv-SE" dirty="0"/>
              <a:t> and internal </a:t>
            </a:r>
            <a:r>
              <a:rPr lang="sv-SE" dirty="0" err="1"/>
              <a:t>validity</a:t>
            </a:r>
            <a:r>
              <a:rPr lang="sv-SE" dirty="0"/>
              <a:t>.</a:t>
            </a:r>
          </a:p>
          <a:p>
            <a:r>
              <a:rPr lang="sv-SE" dirty="0"/>
              <a:t>The </a:t>
            </a:r>
            <a:r>
              <a:rPr lang="sv-SE" dirty="0" err="1"/>
              <a:t>main</a:t>
            </a:r>
            <a:r>
              <a:rPr lang="sv-SE" dirty="0"/>
              <a:t> </a:t>
            </a:r>
            <a:r>
              <a:rPr lang="sv-SE" dirty="0" err="1"/>
              <a:t>results</a:t>
            </a:r>
            <a:r>
              <a:rPr lang="sv-SE" dirty="0"/>
              <a:t> and external </a:t>
            </a:r>
            <a:r>
              <a:rPr lang="sv-SE" dirty="0" err="1"/>
              <a:t>validity</a:t>
            </a:r>
            <a:r>
              <a:rPr lang="sv-SE" dirty="0"/>
              <a:t>.</a:t>
            </a:r>
          </a:p>
          <a:p>
            <a:endParaRPr lang="en-US" dirty="0"/>
          </a:p>
        </p:txBody>
      </p:sp>
    </p:spTree>
    <p:extLst>
      <p:ext uri="{BB962C8B-B14F-4D97-AF65-F5344CB8AC3E}">
        <p14:creationId xmlns:p14="http://schemas.microsoft.com/office/powerpoint/2010/main" val="29014007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Jensen and </a:t>
            </a:r>
            <a:r>
              <a:rPr lang="en-US" dirty="0" smtClean="0"/>
              <a:t>Oster</a:t>
            </a:r>
            <a:endParaRPr lang="en-US" dirty="0"/>
          </a:p>
        </p:txBody>
      </p:sp>
      <p:sp>
        <p:nvSpPr>
          <p:cNvPr id="3" name="Content Placeholder 2"/>
          <p:cNvSpPr>
            <a:spLocks noGrp="1"/>
          </p:cNvSpPr>
          <p:nvPr>
            <p:ph idx="1"/>
          </p:nvPr>
        </p:nvSpPr>
        <p:spPr/>
        <p:txBody>
          <a:bodyPr>
            <a:normAutofit lnSpcReduction="10000"/>
          </a:bodyPr>
          <a:lstStyle/>
          <a:p>
            <a:r>
              <a:rPr lang="sv-SE" dirty="0" smtClean="0"/>
              <a:t>Does </a:t>
            </a:r>
            <a:r>
              <a:rPr lang="sv-SE" dirty="0" err="1" smtClean="0"/>
              <a:t>cable</a:t>
            </a:r>
            <a:r>
              <a:rPr lang="sv-SE" dirty="0" smtClean="0"/>
              <a:t> tv </a:t>
            </a:r>
            <a:r>
              <a:rPr lang="sv-SE" dirty="0" err="1" smtClean="0"/>
              <a:t>improve</a:t>
            </a:r>
            <a:r>
              <a:rPr lang="sv-SE" dirty="0" smtClean="0"/>
              <a:t> the status </a:t>
            </a:r>
            <a:r>
              <a:rPr lang="sv-SE" dirty="0" err="1" smtClean="0"/>
              <a:t>of</a:t>
            </a:r>
            <a:r>
              <a:rPr lang="sv-SE" dirty="0" smtClean="0"/>
              <a:t> </a:t>
            </a:r>
            <a:r>
              <a:rPr lang="sv-SE" dirty="0" err="1" smtClean="0"/>
              <a:t>women</a:t>
            </a:r>
            <a:r>
              <a:rPr lang="sv-SE" dirty="0" smtClean="0"/>
              <a:t>?</a:t>
            </a:r>
          </a:p>
          <a:p>
            <a:r>
              <a:rPr lang="en-US" dirty="0"/>
              <a:t>Son preference: “Would you like your next child to be a boy, a girl, or it doesn’t matter?”</a:t>
            </a:r>
          </a:p>
          <a:p>
            <a:r>
              <a:rPr lang="en-US" dirty="0"/>
              <a:t>Domestic violence: A husband is justified in beating his wife if X, Y, Z. </a:t>
            </a:r>
          </a:p>
          <a:p>
            <a:r>
              <a:rPr lang="sv-SE" dirty="0" err="1"/>
              <a:t>Autonomy</a:t>
            </a:r>
            <a:r>
              <a:rPr lang="sv-SE" dirty="0"/>
              <a:t>: </a:t>
            </a:r>
            <a:r>
              <a:rPr lang="sv-SE" dirty="0" err="1"/>
              <a:t>Who</a:t>
            </a:r>
            <a:r>
              <a:rPr lang="sv-SE" dirty="0"/>
              <a:t> </a:t>
            </a:r>
            <a:r>
              <a:rPr lang="sv-SE" dirty="0" err="1"/>
              <a:t>decides</a:t>
            </a:r>
            <a:r>
              <a:rPr lang="sv-SE" dirty="0"/>
              <a:t> on X, Y, Z? </a:t>
            </a:r>
            <a:r>
              <a:rPr lang="sv-SE" dirty="0" err="1"/>
              <a:t>Need</a:t>
            </a:r>
            <a:r>
              <a:rPr lang="sv-SE" dirty="0"/>
              <a:t> permission </a:t>
            </a:r>
            <a:r>
              <a:rPr lang="sv-SE" dirty="0" err="1"/>
              <a:t>to</a:t>
            </a:r>
            <a:r>
              <a:rPr lang="sv-SE" dirty="0"/>
              <a:t> X, Y? </a:t>
            </a:r>
          </a:p>
          <a:p>
            <a:r>
              <a:rPr lang="sv-SE" dirty="0" err="1"/>
              <a:t>Fertility</a:t>
            </a:r>
            <a:r>
              <a:rPr lang="sv-SE" dirty="0"/>
              <a:t>: </a:t>
            </a:r>
            <a:r>
              <a:rPr lang="sv-SE" dirty="0" err="1"/>
              <a:t>Currently</a:t>
            </a:r>
            <a:r>
              <a:rPr lang="sv-SE" dirty="0"/>
              <a:t> pregnant, and </a:t>
            </a:r>
            <a:r>
              <a:rPr lang="sv-SE" dirty="0" err="1"/>
              <a:t>birth</a:t>
            </a:r>
            <a:r>
              <a:rPr lang="sv-SE" dirty="0"/>
              <a:t> histories.</a:t>
            </a:r>
            <a:endParaRPr lang="en-US" dirty="0"/>
          </a:p>
          <a:p>
            <a:endParaRPr lang="sv-SE" dirty="0" smtClean="0"/>
          </a:p>
          <a:p>
            <a:endParaRPr lang="en-US" dirty="0"/>
          </a:p>
        </p:txBody>
      </p:sp>
    </p:spTree>
    <p:extLst>
      <p:ext uri="{BB962C8B-B14F-4D97-AF65-F5344CB8AC3E}">
        <p14:creationId xmlns:p14="http://schemas.microsoft.com/office/powerpoint/2010/main" val="23928183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sv-SE" smtClean="0"/>
              <a:t>Empirical strategy</a:t>
            </a:r>
            <a:endParaRPr lang="en-US" smtClean="0"/>
          </a:p>
        </p:txBody>
      </p:sp>
      <p:sp>
        <p:nvSpPr>
          <p:cNvPr id="36866" name="Content Placeholder 2"/>
          <p:cNvSpPr>
            <a:spLocks noGrp="1"/>
          </p:cNvSpPr>
          <p:nvPr>
            <p:ph idx="1"/>
          </p:nvPr>
        </p:nvSpPr>
        <p:spPr/>
        <p:txBody>
          <a:bodyPr/>
          <a:lstStyle/>
          <a:p>
            <a:pPr marL="0" indent="0">
              <a:buNone/>
            </a:pPr>
            <a:r>
              <a:rPr lang="sv-SE" dirty="0" smtClean="0"/>
              <a:t>”…</a:t>
            </a:r>
            <a:r>
              <a:rPr lang="sv-SE" dirty="0" err="1" smtClean="0"/>
              <a:t>relies</a:t>
            </a:r>
            <a:r>
              <a:rPr lang="sv-SE" dirty="0" smtClean="0"/>
              <a:t> on </a:t>
            </a:r>
            <a:r>
              <a:rPr lang="sv-SE" dirty="0" err="1" smtClean="0"/>
              <a:t>comparing</a:t>
            </a:r>
            <a:r>
              <a:rPr lang="sv-SE" dirty="0" smtClean="0"/>
              <a:t> </a:t>
            </a:r>
            <a:r>
              <a:rPr lang="sv-SE" dirty="0" err="1" smtClean="0"/>
              <a:t>changes</a:t>
            </a:r>
            <a:r>
              <a:rPr lang="sv-SE" dirty="0" smtClean="0"/>
              <a:t> in gender </a:t>
            </a:r>
            <a:r>
              <a:rPr lang="sv-SE" dirty="0" err="1" smtClean="0"/>
              <a:t>attitudes</a:t>
            </a:r>
            <a:r>
              <a:rPr lang="sv-SE" dirty="0" smtClean="0"/>
              <a:t> and </a:t>
            </a:r>
            <a:r>
              <a:rPr lang="sv-SE" dirty="0" err="1" smtClean="0"/>
              <a:t>behaviors</a:t>
            </a:r>
            <a:r>
              <a:rPr lang="sv-SE" dirty="0" smtClean="0"/>
              <a:t> </a:t>
            </a:r>
            <a:r>
              <a:rPr lang="sv-SE" dirty="0" err="1" smtClean="0"/>
              <a:t>between</a:t>
            </a:r>
            <a:r>
              <a:rPr lang="sv-SE" dirty="0" smtClean="0"/>
              <a:t> survey </a:t>
            </a:r>
            <a:r>
              <a:rPr lang="sv-SE" dirty="0" err="1" smtClean="0"/>
              <a:t>rounds</a:t>
            </a:r>
            <a:r>
              <a:rPr lang="sv-SE" dirty="0" smtClean="0"/>
              <a:t> </a:t>
            </a:r>
            <a:r>
              <a:rPr lang="sv-SE" dirty="0" err="1" smtClean="0"/>
              <a:t>across</a:t>
            </a:r>
            <a:r>
              <a:rPr lang="sv-SE" dirty="0" smtClean="0"/>
              <a:t> villages </a:t>
            </a:r>
            <a:r>
              <a:rPr lang="sv-SE" dirty="0" err="1" smtClean="0"/>
              <a:t>based</a:t>
            </a:r>
            <a:r>
              <a:rPr lang="sv-SE" dirty="0" smtClean="0"/>
              <a:t> on </a:t>
            </a:r>
            <a:r>
              <a:rPr lang="sv-SE" dirty="0" err="1" smtClean="0"/>
              <a:t>whether</a:t>
            </a:r>
            <a:r>
              <a:rPr lang="sv-SE" dirty="0" smtClean="0"/>
              <a:t> (and </a:t>
            </a:r>
            <a:r>
              <a:rPr lang="sv-SE" dirty="0" err="1" smtClean="0"/>
              <a:t>when</a:t>
            </a:r>
            <a:r>
              <a:rPr lang="sv-SE" dirty="0" smtClean="0"/>
              <a:t>) </a:t>
            </a:r>
            <a:r>
              <a:rPr lang="sv-SE" dirty="0" err="1" smtClean="0"/>
              <a:t>they</a:t>
            </a:r>
            <a:r>
              <a:rPr lang="sv-SE" dirty="0" smtClean="0"/>
              <a:t> </a:t>
            </a:r>
            <a:r>
              <a:rPr lang="sv-SE" dirty="0" err="1" smtClean="0"/>
              <a:t>added</a:t>
            </a:r>
            <a:r>
              <a:rPr lang="sv-SE" dirty="0" smtClean="0"/>
              <a:t> </a:t>
            </a:r>
            <a:r>
              <a:rPr lang="sv-SE" dirty="0" err="1" smtClean="0"/>
              <a:t>cable</a:t>
            </a:r>
            <a:r>
              <a:rPr lang="sv-SE" dirty="0" smtClean="0"/>
              <a:t> television” (p. 1059).</a:t>
            </a:r>
          </a:p>
          <a:p>
            <a:endParaRPr lang="sv-SE" dirty="0" smtClean="0"/>
          </a:p>
          <a:p>
            <a:pPr marL="0" indent="0">
              <a:buNone/>
            </a:pPr>
            <a:r>
              <a:rPr lang="sv-SE" dirty="0" smtClean="0"/>
              <a:t>= </a:t>
            </a:r>
            <a:r>
              <a:rPr lang="sv-SE" dirty="0" err="1" smtClean="0"/>
              <a:t>Difference</a:t>
            </a:r>
            <a:r>
              <a:rPr lang="sv-SE" dirty="0" smtClean="0"/>
              <a:t> in </a:t>
            </a:r>
            <a:r>
              <a:rPr lang="sv-SE" dirty="0" err="1" smtClean="0"/>
              <a:t>differences</a:t>
            </a:r>
            <a:r>
              <a:rPr lang="sv-SE" dirty="0" smtClean="0"/>
              <a:t> (DD).</a:t>
            </a:r>
            <a:endParaRPr lang="en-US" dirty="0" smtClean="0"/>
          </a:p>
        </p:txBody>
      </p:sp>
    </p:spTree>
    <p:extLst>
      <p:ext uri="{BB962C8B-B14F-4D97-AF65-F5344CB8AC3E}">
        <p14:creationId xmlns:p14="http://schemas.microsoft.com/office/powerpoint/2010/main" val="355086121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sv-SE" smtClean="0"/>
              <a:t>Recap DD</a:t>
            </a:r>
            <a:endParaRPr lang="en-US" smtClean="0"/>
          </a:p>
        </p:txBody>
      </p:sp>
      <p:sp>
        <p:nvSpPr>
          <p:cNvPr id="43010" name="Content Placeholder 2"/>
          <p:cNvSpPr>
            <a:spLocks noGrp="1"/>
          </p:cNvSpPr>
          <p:nvPr>
            <p:ph idx="1"/>
          </p:nvPr>
        </p:nvSpPr>
        <p:spPr/>
        <p:txBody>
          <a:bodyPr/>
          <a:lstStyle/>
          <a:p>
            <a:r>
              <a:rPr lang="sv-SE" smtClean="0"/>
              <a:t>Typical DD assumption: ”</a:t>
            </a:r>
            <a:r>
              <a:rPr lang="en-US" smtClean="0"/>
              <a:t>villages that added cable would not otherwise have changed differently than those villages that did not add cable.</a:t>
            </a:r>
            <a:r>
              <a:rPr lang="sv-SE" smtClean="0"/>
              <a:t> ”</a:t>
            </a:r>
            <a:endParaRPr lang="en-US" smtClean="0"/>
          </a:p>
        </p:txBody>
      </p:sp>
    </p:spTree>
    <p:extLst>
      <p:ext uri="{BB962C8B-B14F-4D97-AF65-F5344CB8AC3E}">
        <p14:creationId xmlns:p14="http://schemas.microsoft.com/office/powerpoint/2010/main" val="137159134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sv-SE" smtClean="0"/>
              <a:t>The typical DD problem</a:t>
            </a:r>
            <a:endParaRPr lang="en-US" smtClean="0"/>
          </a:p>
        </p:txBody>
      </p:sp>
      <p:sp>
        <p:nvSpPr>
          <p:cNvPr id="53250" name="Content Placeholder 2"/>
          <p:cNvSpPr>
            <a:spLocks noGrp="1"/>
          </p:cNvSpPr>
          <p:nvPr>
            <p:ph idx="1"/>
          </p:nvPr>
        </p:nvSpPr>
        <p:spPr/>
        <p:txBody>
          <a:bodyPr/>
          <a:lstStyle/>
          <a:p>
            <a:r>
              <a:rPr lang="sv-SE" dirty="0" smtClean="0"/>
              <a:t>”</a:t>
            </a:r>
            <a:r>
              <a:rPr lang="en-US" dirty="0" smtClean="0"/>
              <a:t>… we cannot rule out with our data is that there is some important unobservable that simultaneously drives year-to-year cable introduction and year-to-year variation in our outcome measures. </a:t>
            </a:r>
            <a:r>
              <a:rPr lang="en-US" dirty="0"/>
              <a:t>A</a:t>
            </a:r>
            <a:r>
              <a:rPr lang="en-US" dirty="0" smtClean="0"/>
              <a:t>lthough this seems unlikely, and we are unable to think of plausible examples, it is important to keep this caveat in mind.”</a:t>
            </a:r>
          </a:p>
        </p:txBody>
      </p:sp>
    </p:spTree>
    <p:extLst>
      <p:ext uri="{BB962C8B-B14F-4D97-AF65-F5344CB8AC3E}">
        <p14:creationId xmlns:p14="http://schemas.microsoft.com/office/powerpoint/2010/main" val="5265434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sv-SE" dirty="0" err="1" smtClean="0"/>
              <a:t>They</a:t>
            </a:r>
            <a:r>
              <a:rPr lang="sv-SE" dirty="0" smtClean="0"/>
              <a:t> </a:t>
            </a:r>
            <a:r>
              <a:rPr lang="sv-SE" dirty="0" err="1" smtClean="0"/>
              <a:t>are</a:t>
            </a:r>
            <a:r>
              <a:rPr lang="sv-SE" dirty="0" smtClean="0"/>
              <a:t> </a:t>
            </a:r>
            <a:r>
              <a:rPr lang="sv-SE" dirty="0" err="1" smtClean="0"/>
              <a:t>concerned</a:t>
            </a:r>
            <a:r>
              <a:rPr lang="sv-SE" dirty="0" smtClean="0"/>
              <a:t> </a:t>
            </a:r>
            <a:r>
              <a:rPr lang="sv-SE" dirty="0" err="1" smtClean="0"/>
              <a:t>about</a:t>
            </a:r>
            <a:r>
              <a:rPr lang="sv-SE" dirty="0" smtClean="0"/>
              <a:t> </a:t>
            </a:r>
            <a:r>
              <a:rPr lang="sv-SE" dirty="0" err="1" smtClean="0"/>
              <a:t>omitted</a:t>
            </a:r>
            <a:r>
              <a:rPr lang="sv-SE" dirty="0" smtClean="0"/>
              <a:t> </a:t>
            </a:r>
            <a:r>
              <a:rPr lang="sv-SE" dirty="0" err="1" smtClean="0"/>
              <a:t>variables</a:t>
            </a:r>
            <a:endParaRPr lang="en-US" dirty="0"/>
          </a:p>
        </p:txBody>
      </p:sp>
      <p:sp>
        <p:nvSpPr>
          <p:cNvPr id="37890" name="Content Placeholder 2"/>
          <p:cNvSpPr>
            <a:spLocks noGrp="1"/>
          </p:cNvSpPr>
          <p:nvPr>
            <p:ph idx="1"/>
          </p:nvPr>
        </p:nvSpPr>
        <p:spPr/>
        <p:txBody>
          <a:bodyPr>
            <a:normAutofit lnSpcReduction="10000"/>
          </a:bodyPr>
          <a:lstStyle/>
          <a:p>
            <a:r>
              <a:rPr lang="en-US" dirty="0" smtClean="0"/>
              <a:t>“A central empirical concern is the possibility that trends in other variables (e.g., income or “modernity”) affect both cable access and women’s status.” (p. 1059f).</a:t>
            </a:r>
          </a:p>
          <a:p>
            <a:r>
              <a:rPr lang="en-US" dirty="0" smtClean="0"/>
              <a:t>First of all, they have to describe the factors determining which villages got cable. </a:t>
            </a:r>
          </a:p>
          <a:p>
            <a:r>
              <a:rPr lang="sv-SE" dirty="0" err="1" smtClean="0"/>
              <a:t>Then</a:t>
            </a:r>
            <a:r>
              <a:rPr lang="sv-SE" dirty="0" smtClean="0"/>
              <a:t> </a:t>
            </a:r>
            <a:r>
              <a:rPr lang="sv-SE" dirty="0" err="1" smtClean="0"/>
              <a:t>they</a:t>
            </a:r>
            <a:r>
              <a:rPr lang="sv-SE" dirty="0" smtClean="0"/>
              <a:t> look </a:t>
            </a:r>
            <a:r>
              <a:rPr lang="sv-SE" dirty="0" err="1" smtClean="0"/>
              <a:t>closely</a:t>
            </a:r>
            <a:r>
              <a:rPr lang="sv-SE" dirty="0" smtClean="0"/>
              <a:t> at the timing </a:t>
            </a:r>
            <a:r>
              <a:rPr lang="sv-SE" dirty="0" err="1" smtClean="0"/>
              <a:t>of</a:t>
            </a:r>
            <a:r>
              <a:rPr lang="sv-SE" dirty="0" smtClean="0"/>
              <a:t> the </a:t>
            </a:r>
            <a:r>
              <a:rPr lang="sv-SE" dirty="0" err="1" smtClean="0"/>
              <a:t>effects</a:t>
            </a:r>
            <a:r>
              <a:rPr lang="sv-SE" dirty="0" smtClean="0"/>
              <a:t>, </a:t>
            </a:r>
            <a:r>
              <a:rPr lang="sv-SE" dirty="0" err="1" smtClean="0"/>
              <a:t>including</a:t>
            </a:r>
            <a:r>
              <a:rPr lang="sv-SE" dirty="0" smtClean="0"/>
              <a:t> </a:t>
            </a:r>
            <a:r>
              <a:rPr lang="sv-SE" dirty="0" err="1" smtClean="0"/>
              <a:t>testing</a:t>
            </a:r>
            <a:r>
              <a:rPr lang="sv-SE" dirty="0" smtClean="0"/>
              <a:t> for the </a:t>
            </a:r>
            <a:r>
              <a:rPr lang="sv-SE" dirty="0" err="1" smtClean="0"/>
              <a:t>effects</a:t>
            </a:r>
            <a:r>
              <a:rPr lang="sv-SE" dirty="0" smtClean="0"/>
              <a:t> </a:t>
            </a:r>
            <a:r>
              <a:rPr lang="sv-SE" dirty="0" err="1" smtClean="0"/>
              <a:t>of</a:t>
            </a:r>
            <a:r>
              <a:rPr lang="sv-SE" dirty="0" smtClean="0"/>
              <a:t> </a:t>
            </a:r>
            <a:r>
              <a:rPr lang="sv-SE" dirty="0" err="1" smtClean="0"/>
              <a:t>future</a:t>
            </a:r>
            <a:r>
              <a:rPr lang="sv-SE" dirty="0" smtClean="0"/>
              <a:t> </a:t>
            </a:r>
            <a:r>
              <a:rPr lang="sv-SE" dirty="0" err="1" smtClean="0"/>
              <a:t>cable</a:t>
            </a:r>
            <a:r>
              <a:rPr lang="sv-SE" dirty="0" smtClean="0"/>
              <a:t>.</a:t>
            </a:r>
            <a:endParaRPr lang="en-US" dirty="0" smtClean="0"/>
          </a:p>
          <a:p>
            <a:endParaRPr lang="en-US" dirty="0" smtClean="0"/>
          </a:p>
        </p:txBody>
      </p:sp>
    </p:spTree>
    <p:extLst>
      <p:ext uri="{BB962C8B-B14F-4D97-AF65-F5344CB8AC3E}">
        <p14:creationId xmlns:p14="http://schemas.microsoft.com/office/powerpoint/2010/main" val="5955770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nb-NO" smtClean="0"/>
              <a:t>Mechanisms</a:t>
            </a:r>
          </a:p>
        </p:txBody>
      </p:sp>
      <p:sp>
        <p:nvSpPr>
          <p:cNvPr id="54274" name="Content Placeholder 2"/>
          <p:cNvSpPr>
            <a:spLocks noGrp="1"/>
          </p:cNvSpPr>
          <p:nvPr>
            <p:ph idx="1"/>
          </p:nvPr>
        </p:nvSpPr>
        <p:spPr/>
        <p:txBody>
          <a:bodyPr/>
          <a:lstStyle/>
          <a:p>
            <a:r>
              <a:rPr lang="nb-NO" dirty="0" err="1" smtClean="0"/>
              <a:t>Why</a:t>
            </a:r>
            <a:r>
              <a:rPr lang="nb-NO" dirty="0" smtClean="0"/>
              <a:t> </a:t>
            </a:r>
            <a:r>
              <a:rPr lang="nb-NO" dirty="0" err="1" smtClean="0"/>
              <a:t>does</a:t>
            </a:r>
            <a:r>
              <a:rPr lang="nb-NO" dirty="0" smtClean="0"/>
              <a:t> it have an </a:t>
            </a:r>
            <a:r>
              <a:rPr lang="nb-NO" dirty="0" err="1" smtClean="0"/>
              <a:t>effect</a:t>
            </a:r>
            <a:r>
              <a:rPr lang="nb-NO" dirty="0" smtClean="0"/>
              <a:t>?</a:t>
            </a:r>
          </a:p>
          <a:p>
            <a:endParaRPr lang="nb-NO" dirty="0" smtClean="0"/>
          </a:p>
          <a:p>
            <a:pPr lvl="2">
              <a:lnSpc>
                <a:spcPct val="90000"/>
              </a:lnSpc>
              <a:spcBef>
                <a:spcPct val="0"/>
              </a:spcBef>
              <a:spcAft>
                <a:spcPts val="600"/>
              </a:spcAft>
              <a:buFont typeface="Wingdings" pitchFamily="2" charset="2"/>
              <a:buChar char="Ø"/>
            </a:pPr>
            <a:r>
              <a:rPr lang="sv-SE" dirty="0" smtClean="0"/>
              <a:t> </a:t>
            </a:r>
            <a:r>
              <a:rPr lang="en-US" altLang="zh-CN" dirty="0" smtClean="0"/>
              <a:t>Provides information on birth planning?</a:t>
            </a:r>
          </a:p>
          <a:p>
            <a:pPr lvl="2">
              <a:lnSpc>
                <a:spcPct val="90000"/>
              </a:lnSpc>
              <a:spcBef>
                <a:spcPct val="0"/>
              </a:spcBef>
              <a:spcAft>
                <a:spcPts val="600"/>
              </a:spcAft>
              <a:buFont typeface="Wingdings" pitchFamily="2" charset="2"/>
              <a:buChar char="Ø"/>
            </a:pPr>
            <a:r>
              <a:rPr lang="en-US" dirty="0" smtClean="0"/>
              <a:t>Change the value of time?</a:t>
            </a:r>
          </a:p>
          <a:p>
            <a:pPr lvl="2">
              <a:lnSpc>
                <a:spcPct val="90000"/>
              </a:lnSpc>
              <a:spcBef>
                <a:spcPct val="0"/>
              </a:spcBef>
              <a:spcAft>
                <a:spcPts val="600"/>
              </a:spcAft>
              <a:buFont typeface="Wingdings" pitchFamily="2" charset="2"/>
              <a:buChar char="Ø"/>
            </a:pPr>
            <a:r>
              <a:rPr lang="en-US" dirty="0" smtClean="0"/>
              <a:t>Men’s leisure time is higher?</a:t>
            </a:r>
          </a:p>
          <a:p>
            <a:pPr lvl="2">
              <a:lnSpc>
                <a:spcPct val="90000"/>
              </a:lnSpc>
              <a:spcBef>
                <a:spcPct val="0"/>
              </a:spcBef>
              <a:spcAft>
                <a:spcPts val="600"/>
              </a:spcAft>
              <a:buFont typeface="Wingdings" pitchFamily="2" charset="2"/>
              <a:buChar char="Ø"/>
            </a:pPr>
            <a:r>
              <a:rPr lang="en-US" dirty="0" smtClean="0"/>
              <a:t>Or, their pick: Exposure of urban lifestyles</a:t>
            </a:r>
          </a:p>
          <a:p>
            <a:pPr lvl="2">
              <a:lnSpc>
                <a:spcPct val="90000"/>
              </a:lnSpc>
              <a:spcBef>
                <a:spcPct val="0"/>
              </a:spcBef>
              <a:spcAft>
                <a:spcPts val="600"/>
              </a:spcAft>
              <a:buFont typeface="Wingdings" pitchFamily="2" charset="2"/>
              <a:buChar char="Ø"/>
            </a:pPr>
            <a:endParaRPr lang="sv-SE" dirty="0" smtClean="0"/>
          </a:p>
          <a:p>
            <a:r>
              <a:rPr lang="nb-NO" dirty="0" err="1" smtClean="0"/>
              <a:t>We</a:t>
            </a:r>
            <a:r>
              <a:rPr lang="nb-NO" dirty="0" smtClean="0"/>
              <a:t> </a:t>
            </a:r>
            <a:r>
              <a:rPr lang="nb-NO" dirty="0" err="1" smtClean="0"/>
              <a:t>don’t</a:t>
            </a:r>
            <a:r>
              <a:rPr lang="nb-NO" dirty="0" smtClean="0"/>
              <a:t> </a:t>
            </a:r>
            <a:r>
              <a:rPr lang="nb-NO" dirty="0" err="1" smtClean="0"/>
              <a:t>really</a:t>
            </a:r>
            <a:r>
              <a:rPr lang="nb-NO" dirty="0" smtClean="0"/>
              <a:t> </a:t>
            </a:r>
            <a:r>
              <a:rPr lang="nb-NO" dirty="0" err="1" smtClean="0"/>
              <a:t>know</a:t>
            </a:r>
            <a:r>
              <a:rPr lang="nb-NO" dirty="0" smtClean="0"/>
              <a:t>. More </a:t>
            </a:r>
            <a:r>
              <a:rPr lang="nb-NO" dirty="0" err="1" smtClean="0"/>
              <a:t>research</a:t>
            </a:r>
            <a:r>
              <a:rPr lang="nb-NO" dirty="0" smtClean="0"/>
              <a:t> is </a:t>
            </a:r>
            <a:r>
              <a:rPr lang="nb-NO" dirty="0" err="1" smtClean="0"/>
              <a:t>needed</a:t>
            </a:r>
            <a:r>
              <a:rPr lang="nb-NO" dirty="0" smtClean="0"/>
              <a:t>. </a:t>
            </a:r>
          </a:p>
          <a:p>
            <a:endParaRPr lang="nb-NO" dirty="0" smtClean="0"/>
          </a:p>
        </p:txBody>
      </p:sp>
    </p:spTree>
    <p:extLst>
      <p:ext uri="{BB962C8B-B14F-4D97-AF65-F5344CB8AC3E}">
        <p14:creationId xmlns:p14="http://schemas.microsoft.com/office/powerpoint/2010/main" val="26261972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sv-SE" smtClean="0"/>
              <a:t>External validity and data issues</a:t>
            </a:r>
            <a:endParaRPr lang="en-US" smtClean="0"/>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sv-SE" dirty="0" smtClean="0"/>
              <a:t>Main dataset includes only hh with oldies. </a:t>
            </a:r>
          </a:p>
          <a:p>
            <a:pPr fontAlgn="auto">
              <a:spcAft>
                <a:spcPts val="0"/>
              </a:spcAft>
              <a:buFont typeface="Arial" pitchFamily="34" charset="0"/>
              <a:buChar char="•"/>
              <a:defRPr/>
            </a:pPr>
            <a:endParaRPr lang="sv-SE" dirty="0" smtClean="0"/>
          </a:p>
          <a:p>
            <a:pPr fontAlgn="auto">
              <a:spcAft>
                <a:spcPts val="0"/>
              </a:spcAft>
              <a:buFont typeface="Arial" pitchFamily="34" charset="0"/>
              <a:buChar char="•"/>
              <a:defRPr/>
            </a:pPr>
            <a:r>
              <a:rPr lang="sv-SE" dirty="0" smtClean="0"/>
              <a:t>Men were not interviewed, would have helped for the mechanism discussion.</a:t>
            </a:r>
          </a:p>
          <a:p>
            <a:pPr marL="0" indent="0" fontAlgn="auto">
              <a:spcAft>
                <a:spcPts val="0"/>
              </a:spcAft>
              <a:buFont typeface="Arial" pitchFamily="34" charset="0"/>
              <a:buNone/>
              <a:defRPr/>
            </a:pPr>
            <a:endParaRPr lang="sv-SE" dirty="0" smtClean="0"/>
          </a:p>
          <a:p>
            <a:pPr fontAlgn="auto">
              <a:spcAft>
                <a:spcPts val="0"/>
              </a:spcAft>
              <a:buFont typeface="Arial" pitchFamily="34" charset="0"/>
              <a:buChar char="•"/>
              <a:defRPr/>
            </a:pPr>
            <a:endParaRPr lang="en-US" dirty="0"/>
          </a:p>
        </p:txBody>
      </p:sp>
    </p:spTree>
    <p:extLst>
      <p:ext uri="{BB962C8B-B14F-4D97-AF65-F5344CB8AC3E}">
        <p14:creationId xmlns:p14="http://schemas.microsoft.com/office/powerpoint/2010/main" val="399107377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Error</a:t>
            </a:r>
            <a:r>
              <a:rPr lang="sv-SE" dirty="0" smtClean="0"/>
              <a:t> in the paper</a:t>
            </a:r>
            <a:endParaRPr lang="en-US" dirty="0"/>
          </a:p>
        </p:txBody>
      </p:sp>
      <p:sp>
        <p:nvSpPr>
          <p:cNvPr id="3" name="Content Placeholder 2"/>
          <p:cNvSpPr>
            <a:spLocks noGrp="1"/>
          </p:cNvSpPr>
          <p:nvPr>
            <p:ph idx="1"/>
          </p:nvPr>
        </p:nvSpPr>
        <p:spPr/>
        <p:txBody>
          <a:bodyPr/>
          <a:lstStyle/>
          <a:p>
            <a:r>
              <a:rPr lang="sv-SE" dirty="0" smtClean="0"/>
              <a:t>On page 1077 </a:t>
            </a:r>
            <a:r>
              <a:rPr lang="sv-SE" dirty="0" err="1" smtClean="0"/>
              <a:t>they</a:t>
            </a:r>
            <a:r>
              <a:rPr lang="sv-SE" dirty="0" smtClean="0"/>
              <a:t> </a:t>
            </a:r>
            <a:r>
              <a:rPr lang="sv-SE" dirty="0" err="1" smtClean="0"/>
              <a:t>say</a:t>
            </a:r>
            <a:r>
              <a:rPr lang="sv-SE" dirty="0" smtClean="0"/>
              <a:t> son </a:t>
            </a:r>
            <a:r>
              <a:rPr lang="sv-SE" dirty="0" err="1" smtClean="0"/>
              <a:t>preference</a:t>
            </a:r>
            <a:r>
              <a:rPr lang="sv-SE" dirty="0" smtClean="0"/>
              <a:t> </a:t>
            </a:r>
            <a:r>
              <a:rPr lang="sv-SE" dirty="0" err="1" smtClean="0"/>
              <a:t>declines</a:t>
            </a:r>
            <a:r>
              <a:rPr lang="sv-SE" dirty="0" smtClean="0"/>
              <a:t> by 12 </a:t>
            </a:r>
            <a:r>
              <a:rPr lang="sv-SE" dirty="0" err="1" smtClean="0"/>
              <a:t>pp</a:t>
            </a:r>
            <a:r>
              <a:rPr lang="sv-SE" dirty="0" smtClean="0"/>
              <a:t>. It </a:t>
            </a:r>
            <a:r>
              <a:rPr lang="sv-SE" dirty="0" err="1" smtClean="0"/>
              <a:t>should</a:t>
            </a:r>
            <a:r>
              <a:rPr lang="sv-SE" dirty="0" smtClean="0"/>
              <a:t> </a:t>
            </a:r>
            <a:r>
              <a:rPr lang="sv-SE" dirty="0" err="1" smtClean="0"/>
              <a:t>say</a:t>
            </a:r>
            <a:r>
              <a:rPr lang="sv-SE" dirty="0" smtClean="0"/>
              <a:t> 8.8 as is evident in the table.</a:t>
            </a:r>
            <a:endParaRPr lang="en-US" dirty="0"/>
          </a:p>
        </p:txBody>
      </p:sp>
    </p:spTree>
    <p:extLst>
      <p:ext uri="{BB962C8B-B14F-4D97-AF65-F5344CB8AC3E}">
        <p14:creationId xmlns:p14="http://schemas.microsoft.com/office/powerpoint/2010/main" val="2426810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Nunn</a:t>
            </a:r>
            <a:r>
              <a:rPr lang="sv-SE" dirty="0"/>
              <a:t> and </a:t>
            </a:r>
            <a:r>
              <a:rPr lang="sv-SE" dirty="0" err="1"/>
              <a:t>Wantchekon</a:t>
            </a:r>
            <a:r>
              <a:rPr lang="sv-SE" dirty="0"/>
              <a:t> (2009)</a:t>
            </a:r>
            <a:endParaRPr lang="en-US" dirty="0"/>
          </a:p>
        </p:txBody>
      </p:sp>
      <p:sp>
        <p:nvSpPr>
          <p:cNvPr id="3" name="Content Placeholder 2"/>
          <p:cNvSpPr>
            <a:spLocks noGrp="1"/>
          </p:cNvSpPr>
          <p:nvPr>
            <p:ph idx="1"/>
          </p:nvPr>
        </p:nvSpPr>
        <p:spPr/>
        <p:txBody>
          <a:bodyPr>
            <a:normAutofit fontScale="92500" lnSpcReduction="20000"/>
          </a:bodyPr>
          <a:lstStyle/>
          <a:p>
            <a:r>
              <a:rPr lang="sv-SE" dirty="0" err="1" smtClean="0"/>
              <a:t>Historical</a:t>
            </a:r>
            <a:r>
              <a:rPr lang="sv-SE" dirty="0" smtClean="0"/>
              <a:t> events </a:t>
            </a:r>
            <a:r>
              <a:rPr lang="sv-SE" dirty="0" err="1" smtClean="0"/>
              <a:t>may</a:t>
            </a:r>
            <a:r>
              <a:rPr lang="sv-SE" dirty="0" smtClean="0"/>
              <a:t> be </a:t>
            </a:r>
            <a:r>
              <a:rPr lang="sv-SE" dirty="0" err="1" smtClean="0"/>
              <a:t>propagated</a:t>
            </a:r>
            <a:r>
              <a:rPr lang="sv-SE" dirty="0" smtClean="0"/>
              <a:t> by </a:t>
            </a:r>
            <a:r>
              <a:rPr lang="sv-SE" dirty="0" err="1" smtClean="0"/>
              <a:t>changed</a:t>
            </a:r>
            <a:r>
              <a:rPr lang="sv-SE" dirty="0" smtClean="0"/>
              <a:t> </a:t>
            </a:r>
            <a:r>
              <a:rPr lang="sv-SE" dirty="0" err="1" smtClean="0"/>
              <a:t>culture</a:t>
            </a:r>
            <a:r>
              <a:rPr lang="sv-SE" dirty="0" smtClean="0"/>
              <a:t>.</a:t>
            </a:r>
          </a:p>
          <a:p>
            <a:r>
              <a:rPr lang="sv-SE" dirty="0" err="1" smtClean="0"/>
              <a:t>Example</a:t>
            </a:r>
            <a:r>
              <a:rPr lang="sv-SE" dirty="0" smtClean="0"/>
              <a:t> </a:t>
            </a:r>
            <a:r>
              <a:rPr lang="sv-SE" dirty="0" err="1" smtClean="0"/>
              <a:t>of</a:t>
            </a:r>
            <a:r>
              <a:rPr lang="sv-SE" dirty="0" smtClean="0"/>
              <a:t> the </a:t>
            </a:r>
            <a:r>
              <a:rPr lang="sv-SE" dirty="0" err="1" smtClean="0"/>
              <a:t>effects</a:t>
            </a:r>
            <a:r>
              <a:rPr lang="sv-SE" dirty="0" smtClean="0"/>
              <a:t> </a:t>
            </a:r>
            <a:r>
              <a:rPr lang="sv-SE" dirty="0" err="1" smtClean="0"/>
              <a:t>of</a:t>
            </a:r>
            <a:r>
              <a:rPr lang="sv-SE" dirty="0" smtClean="0"/>
              <a:t> the </a:t>
            </a:r>
            <a:r>
              <a:rPr lang="sv-SE" dirty="0" err="1" smtClean="0"/>
              <a:t>slave</a:t>
            </a:r>
            <a:r>
              <a:rPr lang="sv-SE" dirty="0" smtClean="0"/>
              <a:t> </a:t>
            </a:r>
            <a:r>
              <a:rPr lang="sv-SE" dirty="0" err="1" smtClean="0"/>
              <a:t>trade</a:t>
            </a:r>
            <a:r>
              <a:rPr lang="sv-SE" dirty="0" smtClean="0"/>
              <a:t>.</a:t>
            </a:r>
          </a:p>
          <a:p>
            <a:r>
              <a:rPr lang="sv-SE" dirty="0" smtClean="0"/>
              <a:t>In </a:t>
            </a:r>
            <a:r>
              <a:rPr lang="sv-SE" dirty="0" err="1" smtClean="0"/>
              <a:t>fact</a:t>
            </a:r>
            <a:r>
              <a:rPr lang="sv-SE" dirty="0" smtClean="0"/>
              <a:t>, </a:t>
            </a:r>
            <a:r>
              <a:rPr lang="sv-SE" dirty="0" err="1" smtClean="0"/>
              <a:t>Nunn</a:t>
            </a:r>
            <a:r>
              <a:rPr lang="sv-SE" dirty="0" smtClean="0"/>
              <a:t> </a:t>
            </a:r>
            <a:r>
              <a:rPr lang="sv-SE" dirty="0" err="1" smtClean="0"/>
              <a:t>argues</a:t>
            </a:r>
            <a:r>
              <a:rPr lang="sv-SE" dirty="0" smtClean="0"/>
              <a:t> in </a:t>
            </a:r>
            <a:r>
              <a:rPr lang="sv-SE" dirty="0" err="1" smtClean="0"/>
              <a:t>another</a:t>
            </a:r>
            <a:r>
              <a:rPr lang="sv-SE" dirty="0" smtClean="0"/>
              <a:t> paper (2012) </a:t>
            </a:r>
            <a:r>
              <a:rPr lang="sv-SE" dirty="0" err="1" smtClean="0"/>
              <a:t>that</a:t>
            </a:r>
            <a:r>
              <a:rPr lang="sv-SE" dirty="0" smtClean="0"/>
              <a:t> the </a:t>
            </a:r>
            <a:r>
              <a:rPr lang="sv-SE" dirty="0" err="1" smtClean="0"/>
              <a:t>results</a:t>
            </a:r>
            <a:r>
              <a:rPr lang="sv-SE" dirty="0" smtClean="0"/>
              <a:t> in </a:t>
            </a:r>
            <a:r>
              <a:rPr lang="sv-SE" dirty="0" err="1" smtClean="0"/>
              <a:t>Glaeser</a:t>
            </a:r>
            <a:r>
              <a:rPr lang="sv-SE" dirty="0" smtClean="0"/>
              <a:t> er al. and </a:t>
            </a:r>
            <a:r>
              <a:rPr lang="sv-SE" dirty="0" err="1" smtClean="0"/>
              <a:t>Acemoglu</a:t>
            </a:r>
            <a:r>
              <a:rPr lang="sv-SE" dirty="0" smtClean="0"/>
              <a:t> et al. </a:t>
            </a:r>
            <a:r>
              <a:rPr lang="sv-SE" dirty="0" err="1" smtClean="0"/>
              <a:t>can</a:t>
            </a:r>
            <a:r>
              <a:rPr lang="sv-SE" dirty="0" smtClean="0"/>
              <a:t> be </a:t>
            </a:r>
            <a:r>
              <a:rPr lang="sv-SE" dirty="0" err="1" smtClean="0"/>
              <a:t>understood</a:t>
            </a:r>
            <a:r>
              <a:rPr lang="sv-SE" dirty="0" smtClean="0"/>
              <a:t> via </a:t>
            </a:r>
            <a:r>
              <a:rPr lang="sv-SE" dirty="0" err="1" smtClean="0"/>
              <a:t>culture</a:t>
            </a:r>
            <a:r>
              <a:rPr lang="sv-SE" dirty="0" smtClean="0"/>
              <a:t>:</a:t>
            </a:r>
          </a:p>
          <a:p>
            <a:pPr marL="0" indent="0">
              <a:buNone/>
            </a:pPr>
            <a:r>
              <a:rPr lang="sv-SE" dirty="0" smtClean="0"/>
              <a:t>”</a:t>
            </a:r>
            <a:r>
              <a:rPr lang="en-US" dirty="0" smtClean="0"/>
              <a:t>Rather </a:t>
            </a:r>
            <a:r>
              <a:rPr lang="en-US" dirty="0"/>
              <a:t>than being two competing explanations for long-term </a:t>
            </a:r>
            <a:r>
              <a:rPr lang="en-US" dirty="0" smtClean="0"/>
              <a:t>growth, they </a:t>
            </a:r>
            <a:r>
              <a:rPr lang="en-US" dirty="0"/>
              <a:t>are both part of the same evolutionary process. The confusion arises from the fact </a:t>
            </a:r>
            <a:r>
              <a:rPr lang="en-US" dirty="0" smtClean="0"/>
              <a:t>that neither </a:t>
            </a:r>
            <a:r>
              <a:rPr lang="en-US" dirty="0"/>
              <a:t>paper acknowledges the role culture plays in shaping domestic institutions.</a:t>
            </a:r>
            <a:r>
              <a:rPr lang="sv-SE" dirty="0" smtClean="0"/>
              <a:t>”</a:t>
            </a:r>
            <a:endParaRPr lang="en-US" dirty="0"/>
          </a:p>
        </p:txBody>
      </p:sp>
    </p:spTree>
    <p:extLst>
      <p:ext uri="{BB962C8B-B14F-4D97-AF65-F5344CB8AC3E}">
        <p14:creationId xmlns:p14="http://schemas.microsoft.com/office/powerpoint/2010/main" val="1402256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err="1"/>
              <a:t>Michalopoulos</a:t>
            </a:r>
            <a:r>
              <a:rPr lang="sv-SE" dirty="0"/>
              <a:t> and </a:t>
            </a:r>
            <a:r>
              <a:rPr lang="sv-SE" dirty="0" err="1"/>
              <a:t>Papaioannou</a:t>
            </a:r>
            <a:r>
              <a:rPr lang="sv-SE" dirty="0"/>
              <a:t> 2011</a:t>
            </a:r>
            <a:endParaRPr lang="en-US" dirty="0"/>
          </a:p>
        </p:txBody>
      </p:sp>
      <p:sp>
        <p:nvSpPr>
          <p:cNvPr id="3" name="Content Placeholder 2"/>
          <p:cNvSpPr>
            <a:spLocks noGrp="1"/>
          </p:cNvSpPr>
          <p:nvPr>
            <p:ph idx="1"/>
          </p:nvPr>
        </p:nvSpPr>
        <p:spPr/>
        <p:txBody>
          <a:bodyPr/>
          <a:lstStyle/>
          <a:p>
            <a:r>
              <a:rPr lang="en-US" dirty="0"/>
              <a:t>Research question: </a:t>
            </a:r>
            <a:r>
              <a:rPr lang="en-US" dirty="0" smtClean="0"/>
              <a:t>Do institutions matter and which ones?</a:t>
            </a:r>
            <a:endParaRPr lang="en-US" dirty="0"/>
          </a:p>
          <a:p>
            <a:pPr lvl="2">
              <a:spcBef>
                <a:spcPct val="0"/>
              </a:spcBef>
              <a:spcAft>
                <a:spcPts val="600"/>
              </a:spcAft>
              <a:buFont typeface="Wingdings" pitchFamily="2" charset="2"/>
              <a:buChar char="Ø"/>
            </a:pPr>
            <a:r>
              <a:rPr lang="sv-SE" dirty="0"/>
              <a:t> </a:t>
            </a:r>
            <a:r>
              <a:rPr lang="sv-SE" dirty="0" err="1"/>
              <a:t>Interesting</a:t>
            </a:r>
            <a:r>
              <a:rPr lang="sv-SE" dirty="0"/>
              <a:t>? </a:t>
            </a:r>
            <a:r>
              <a:rPr lang="sv-SE" dirty="0" err="1"/>
              <a:t>Yes</a:t>
            </a:r>
            <a:r>
              <a:rPr lang="sv-SE" dirty="0"/>
              <a:t>, </a:t>
            </a:r>
            <a:r>
              <a:rPr lang="sv-SE" dirty="0" smtClean="0"/>
              <a:t>THE QUESTION in </a:t>
            </a:r>
            <a:r>
              <a:rPr lang="sv-SE" dirty="0" err="1" smtClean="0"/>
              <a:t>development</a:t>
            </a:r>
            <a:r>
              <a:rPr lang="sv-SE" dirty="0" smtClean="0"/>
              <a:t>. </a:t>
            </a:r>
            <a:endParaRPr lang="sv-SE" dirty="0"/>
          </a:p>
          <a:p>
            <a:pPr lvl="2">
              <a:spcBef>
                <a:spcPct val="0"/>
              </a:spcBef>
              <a:spcAft>
                <a:spcPts val="600"/>
              </a:spcAft>
              <a:buFont typeface="Wingdings" pitchFamily="2" charset="2"/>
              <a:buChar char="Ø"/>
            </a:pPr>
            <a:r>
              <a:rPr lang="sv-SE" altLang="zh-CN" dirty="0">
                <a:ea typeface="宋体" pitchFamily="2" charset="-122"/>
              </a:rPr>
              <a:t>Original? </a:t>
            </a:r>
            <a:r>
              <a:rPr lang="en-US" dirty="0"/>
              <a:t>Yes, </a:t>
            </a:r>
            <a:r>
              <a:rPr lang="en-US" dirty="0" smtClean="0"/>
              <a:t>using nighttime light and detailed geographic information allows them to ask new questions.</a:t>
            </a:r>
          </a:p>
          <a:p>
            <a:pPr lvl="2">
              <a:spcBef>
                <a:spcPct val="0"/>
              </a:spcBef>
              <a:spcAft>
                <a:spcPts val="600"/>
              </a:spcAft>
              <a:buFont typeface="Wingdings" pitchFamily="2" charset="2"/>
              <a:buChar char="Ø"/>
            </a:pPr>
            <a:r>
              <a:rPr lang="sv-SE" dirty="0" err="1" smtClean="0"/>
              <a:t>Feasible</a:t>
            </a:r>
            <a:r>
              <a:rPr lang="sv-SE" dirty="0"/>
              <a:t>? </a:t>
            </a:r>
            <a:r>
              <a:rPr lang="en-US" dirty="0"/>
              <a:t>Yes, by collecting innovative data and using </a:t>
            </a:r>
            <a:r>
              <a:rPr lang="en-US" dirty="0" smtClean="0"/>
              <a:t>RD.</a:t>
            </a:r>
            <a:endParaRPr lang="nb-NO" dirty="0"/>
          </a:p>
        </p:txBody>
      </p:sp>
    </p:spTree>
    <p:extLst>
      <p:ext uri="{BB962C8B-B14F-4D97-AF65-F5344CB8AC3E}">
        <p14:creationId xmlns:p14="http://schemas.microsoft.com/office/powerpoint/2010/main" val="2874938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Main argument</a:t>
            </a:r>
            <a:endParaRPr lang="en-US" dirty="0"/>
          </a:p>
        </p:txBody>
      </p:sp>
      <p:sp>
        <p:nvSpPr>
          <p:cNvPr id="3" name="Content Placeholder 2"/>
          <p:cNvSpPr>
            <a:spLocks noGrp="1"/>
          </p:cNvSpPr>
          <p:nvPr>
            <p:ph idx="1"/>
          </p:nvPr>
        </p:nvSpPr>
        <p:spPr/>
        <p:txBody>
          <a:bodyPr/>
          <a:lstStyle/>
          <a:p>
            <a:r>
              <a:rPr lang="sv-SE" dirty="0" err="1" smtClean="0"/>
              <a:t>While</a:t>
            </a:r>
            <a:r>
              <a:rPr lang="sv-SE" dirty="0" smtClean="0"/>
              <a:t> </a:t>
            </a:r>
            <a:r>
              <a:rPr lang="sv-SE" dirty="0" err="1" smtClean="0"/>
              <a:t>many</a:t>
            </a:r>
            <a:r>
              <a:rPr lang="sv-SE" dirty="0" smtClean="0"/>
              <a:t> </a:t>
            </a:r>
            <a:r>
              <a:rPr lang="sv-SE" dirty="0" err="1" smtClean="0"/>
              <a:t>argue</a:t>
            </a:r>
            <a:r>
              <a:rPr lang="sv-SE" dirty="0" smtClean="0"/>
              <a:t> </a:t>
            </a:r>
            <a:r>
              <a:rPr lang="sv-SE" dirty="0" err="1" smtClean="0"/>
              <a:t>that</a:t>
            </a:r>
            <a:r>
              <a:rPr lang="sv-SE" dirty="0" smtClean="0"/>
              <a:t> national institutions </a:t>
            </a:r>
            <a:r>
              <a:rPr lang="sv-SE" dirty="0" err="1" smtClean="0"/>
              <a:t>are</a:t>
            </a:r>
            <a:r>
              <a:rPr lang="sv-SE" dirty="0" smtClean="0"/>
              <a:t> </a:t>
            </a:r>
            <a:r>
              <a:rPr lang="sv-SE" dirty="0" err="1" smtClean="0"/>
              <a:t>key</a:t>
            </a:r>
            <a:r>
              <a:rPr lang="sv-SE" dirty="0" smtClean="0"/>
              <a:t>, </a:t>
            </a:r>
            <a:r>
              <a:rPr lang="sv-SE" dirty="0" err="1" smtClean="0"/>
              <a:t>they</a:t>
            </a:r>
            <a:r>
              <a:rPr lang="sv-SE" dirty="0" smtClean="0"/>
              <a:t> </a:t>
            </a:r>
            <a:r>
              <a:rPr lang="sv-SE" dirty="0" err="1" smtClean="0"/>
              <a:t>downplay</a:t>
            </a:r>
            <a:r>
              <a:rPr lang="sv-SE" dirty="0" smtClean="0"/>
              <a:t> the </a:t>
            </a:r>
            <a:r>
              <a:rPr lang="sv-SE" dirty="0" err="1" smtClean="0"/>
              <a:t>role</a:t>
            </a:r>
            <a:r>
              <a:rPr lang="sv-SE" dirty="0" smtClean="0"/>
              <a:t> </a:t>
            </a:r>
            <a:r>
              <a:rPr lang="sv-SE" dirty="0" err="1" smtClean="0"/>
              <a:t>of</a:t>
            </a:r>
            <a:r>
              <a:rPr lang="sv-SE" dirty="0" smtClean="0"/>
              <a:t> pre-</a:t>
            </a:r>
            <a:r>
              <a:rPr lang="sv-SE" dirty="0" err="1" smtClean="0"/>
              <a:t>colonial</a:t>
            </a:r>
            <a:r>
              <a:rPr lang="sv-SE" dirty="0" smtClean="0"/>
              <a:t> </a:t>
            </a:r>
            <a:r>
              <a:rPr lang="sv-SE" dirty="0" err="1" smtClean="0"/>
              <a:t>ethnic-specific</a:t>
            </a:r>
            <a:r>
              <a:rPr lang="sv-SE" dirty="0" smtClean="0"/>
              <a:t> institutions. </a:t>
            </a:r>
            <a:endParaRPr lang="sv-SE" dirty="0" smtClean="0"/>
          </a:p>
          <a:p>
            <a:endParaRPr lang="sv-SE" dirty="0" smtClean="0"/>
          </a:p>
          <a:p>
            <a:r>
              <a:rPr lang="sv-SE" dirty="0" err="1" smtClean="0"/>
              <a:t>These</a:t>
            </a:r>
            <a:r>
              <a:rPr lang="sv-SE" dirty="0" smtClean="0"/>
              <a:t> </a:t>
            </a:r>
            <a:r>
              <a:rPr lang="sv-SE" dirty="0" err="1" smtClean="0"/>
              <a:t>local</a:t>
            </a:r>
            <a:r>
              <a:rPr lang="sv-SE" dirty="0" smtClean="0"/>
              <a:t> institutions </a:t>
            </a:r>
            <a:r>
              <a:rPr lang="sv-SE" dirty="0" err="1" smtClean="0"/>
              <a:t>are</a:t>
            </a:r>
            <a:r>
              <a:rPr lang="sv-SE" dirty="0" smtClean="0"/>
              <a:t> </a:t>
            </a:r>
            <a:r>
              <a:rPr lang="sv-SE" dirty="0" err="1" smtClean="0"/>
              <a:t>particularly</a:t>
            </a:r>
            <a:r>
              <a:rPr lang="sv-SE" dirty="0" smtClean="0"/>
              <a:t> </a:t>
            </a:r>
            <a:r>
              <a:rPr lang="sv-SE" dirty="0" err="1" smtClean="0"/>
              <a:t>important</a:t>
            </a:r>
            <a:r>
              <a:rPr lang="sv-SE" dirty="0" smtClean="0"/>
              <a:t> in </a:t>
            </a:r>
            <a:r>
              <a:rPr lang="sv-SE" dirty="0" err="1" smtClean="0"/>
              <a:t>developing</a:t>
            </a:r>
            <a:r>
              <a:rPr lang="sv-SE" dirty="0" smtClean="0"/>
              <a:t> </a:t>
            </a:r>
            <a:r>
              <a:rPr lang="sv-SE" dirty="0" err="1" smtClean="0"/>
              <a:t>countries</a:t>
            </a:r>
            <a:r>
              <a:rPr lang="sv-SE" dirty="0" smtClean="0"/>
              <a:t> </a:t>
            </a:r>
            <a:r>
              <a:rPr lang="sv-SE" dirty="0" err="1" smtClean="0"/>
              <a:t>precisely</a:t>
            </a:r>
            <a:r>
              <a:rPr lang="sv-SE" dirty="0" smtClean="0"/>
              <a:t> </a:t>
            </a:r>
            <a:r>
              <a:rPr lang="sv-SE" dirty="0" err="1" smtClean="0"/>
              <a:t>because</a:t>
            </a:r>
            <a:r>
              <a:rPr lang="sv-SE" dirty="0" smtClean="0"/>
              <a:t> </a:t>
            </a:r>
            <a:r>
              <a:rPr lang="sv-SE" dirty="0" err="1" smtClean="0"/>
              <a:t>of</a:t>
            </a:r>
            <a:r>
              <a:rPr lang="sv-SE" dirty="0" smtClean="0"/>
              <a:t> </a:t>
            </a:r>
            <a:r>
              <a:rPr lang="sv-SE" dirty="0" err="1" smtClean="0"/>
              <a:t>limited</a:t>
            </a:r>
            <a:r>
              <a:rPr lang="sv-SE" dirty="0" smtClean="0"/>
              <a:t> </a:t>
            </a:r>
            <a:r>
              <a:rPr lang="sv-SE" dirty="0" err="1" smtClean="0"/>
              <a:t>state</a:t>
            </a:r>
            <a:r>
              <a:rPr lang="sv-SE" dirty="0" smtClean="0"/>
              <a:t> </a:t>
            </a:r>
            <a:r>
              <a:rPr lang="sv-SE" dirty="0" err="1" smtClean="0"/>
              <a:t>capacity</a:t>
            </a:r>
            <a:r>
              <a:rPr lang="sv-SE" dirty="0" smtClean="0"/>
              <a:t>. </a:t>
            </a:r>
            <a:endParaRPr lang="en-US" dirty="0"/>
          </a:p>
        </p:txBody>
      </p:sp>
    </p:spTree>
    <p:extLst>
      <p:ext uri="{BB962C8B-B14F-4D97-AF65-F5344CB8AC3E}">
        <p14:creationId xmlns:p14="http://schemas.microsoft.com/office/powerpoint/2010/main" val="19078472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1248</TotalTime>
  <Words>2480</Words>
  <Application>Microsoft Office PowerPoint</Application>
  <PresentationFormat>On-screen Show (4:3)</PresentationFormat>
  <Paragraphs>253</Paragraphs>
  <Slides>68</Slides>
  <Notes>2</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Development Economics  ECON 4915  Lecture 13 </vt:lpstr>
      <vt:lpstr>Outline</vt:lpstr>
      <vt:lpstr>Institutions and development recap</vt:lpstr>
      <vt:lpstr>Identification Strategy and argument</vt:lpstr>
      <vt:lpstr>Glaeser et al. 2004</vt:lpstr>
      <vt:lpstr>Critique from Glaeser et al</vt:lpstr>
      <vt:lpstr>Nunn and Wantchekon (2009)</vt:lpstr>
      <vt:lpstr>Michalopoulos and Papaioannou 2011</vt:lpstr>
      <vt:lpstr>Main argument</vt:lpstr>
      <vt:lpstr>Two questions</vt:lpstr>
      <vt:lpstr>Innovations</vt:lpstr>
      <vt:lpstr>PowerPoint Presentation</vt:lpstr>
      <vt:lpstr>The borders of Africa were drawn by these idiots at the Berlin Conference</vt:lpstr>
      <vt:lpstr>Arguments for using the borders as an experiment</vt:lpstr>
      <vt:lpstr>Same ethnic group in different countries.</vt:lpstr>
      <vt:lpstr>Satellite light density at night</vt:lpstr>
      <vt:lpstr>Examples of what the data can tell us</vt:lpstr>
      <vt:lpstr>Global view</vt:lpstr>
      <vt:lpstr>Growth on the Korean peninsula</vt:lpstr>
      <vt:lpstr>Effects of the Asian financial crisis</vt:lpstr>
      <vt:lpstr>Effects of the Rwandan genocide</vt:lpstr>
      <vt:lpstr>More data stuff</vt:lpstr>
      <vt:lpstr>PowerPoint Presentation</vt:lpstr>
      <vt:lpstr>Empirical specification</vt:lpstr>
      <vt:lpstr>PowerPoint Presentation</vt:lpstr>
      <vt:lpstr>They also exploit the borders</vt:lpstr>
      <vt:lpstr>Recap Regression Discontinuity</vt:lpstr>
      <vt:lpstr>PowerPoint Presentation</vt:lpstr>
      <vt:lpstr>PowerPoint Presentation</vt:lpstr>
      <vt:lpstr>Summary so far</vt:lpstr>
      <vt:lpstr>What about the pre-colonial institutions?</vt:lpstr>
      <vt:lpstr>Recap, questions from you, and exam questions</vt:lpstr>
      <vt:lpstr>Questions from you</vt:lpstr>
      <vt:lpstr>Look at your notes from lecture 2, slide 7:</vt:lpstr>
      <vt:lpstr>Empirical strategy in Burgess and Pande (2005)</vt:lpstr>
      <vt:lpstr>Relevance</vt:lpstr>
      <vt:lpstr>Figure 1</vt:lpstr>
      <vt:lpstr>Note that they use the trend breaks as instruments.</vt:lpstr>
      <vt:lpstr>Exam questions on empirical papers</vt:lpstr>
      <vt:lpstr>Exam questions on book chapters and theoretical papers</vt:lpstr>
      <vt:lpstr>Exam questions on overview papers</vt:lpstr>
      <vt:lpstr>Recap. Possible exam question</vt:lpstr>
      <vt:lpstr>Does development cause empowerment?</vt:lpstr>
      <vt:lpstr>Discrimination under extreme circumstances</vt:lpstr>
      <vt:lpstr>Policy implications</vt:lpstr>
      <vt:lpstr>Summary of general development</vt:lpstr>
      <vt:lpstr>Expanding women’s opportunities</vt:lpstr>
      <vt:lpstr>But economic growth is not enough</vt:lpstr>
      <vt:lpstr>Other crucial aspects</vt:lpstr>
      <vt:lpstr>Does empowerment cause development?</vt:lpstr>
      <vt:lpstr>The effects of quotas</vt:lpstr>
      <vt:lpstr>Should we expect quotas to change norms in women´s favor?</vt:lpstr>
      <vt:lpstr>Empirical strategies</vt:lpstr>
      <vt:lpstr>Empirical strategies</vt:lpstr>
      <vt:lpstr>Empirical strategies</vt:lpstr>
      <vt:lpstr>Reservation makes it easier for women to become elected in later years</vt:lpstr>
      <vt:lpstr>Several mechanisms may be at play</vt:lpstr>
      <vt:lpstr>Results</vt:lpstr>
      <vt:lpstr>To conclude</vt:lpstr>
      <vt:lpstr>Qian</vt:lpstr>
      <vt:lpstr>Jensen and Oster</vt:lpstr>
      <vt:lpstr>Empirical strategy</vt:lpstr>
      <vt:lpstr>Recap DD</vt:lpstr>
      <vt:lpstr>The typical DD problem</vt:lpstr>
      <vt:lpstr>They are concerned about omitted variables</vt:lpstr>
      <vt:lpstr>Mechanisms</vt:lpstr>
      <vt:lpstr>External validity and data issues</vt:lpstr>
      <vt:lpstr>Error in the paper</vt:lpstr>
    </vt:vector>
  </TitlesOfParts>
  <Company>Universitetet i Oslo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Economics  ECON 4915  Lecture 13 </dc:title>
  <dc:creator>Andreas Kotsadam</dc:creator>
  <cp:lastModifiedBy>Andreas Kotsadam</cp:lastModifiedBy>
  <cp:revision>54</cp:revision>
  <dcterms:created xsi:type="dcterms:W3CDTF">2012-02-29T15:55:50Z</dcterms:created>
  <dcterms:modified xsi:type="dcterms:W3CDTF">2012-05-09T12:36:44Z</dcterms:modified>
</cp:coreProperties>
</file>